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2"/>
  </p:notesMasterIdLst>
  <p:handoutMasterIdLst>
    <p:handoutMasterId r:id="rId13"/>
  </p:handoutMasterIdLst>
  <p:sldIdLst>
    <p:sldId id="261" r:id="rId3"/>
    <p:sldId id="260" r:id="rId4"/>
    <p:sldId id="268" r:id="rId5"/>
    <p:sldId id="309" r:id="rId6"/>
    <p:sldId id="258" r:id="rId7"/>
    <p:sldId id="257" r:id="rId8"/>
    <p:sldId id="263" r:id="rId9"/>
    <p:sldId id="306" r:id="rId10"/>
    <p:sldId id="308" r:id="rId11"/>
  </p:sldIdLst>
  <p:sldSz cx="9144000" cy="6858000" type="screen4x3"/>
  <p:notesSz cx="6997700" cy="91948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F8F8F8"/>
    <a:srgbClr val="FFE1B5"/>
    <a:srgbClr val="808080"/>
    <a:srgbClr val="00CC00"/>
    <a:srgbClr val="B2B2B2"/>
    <a:srgbClr val="BBE0E3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47F28-1952-460D-9D7F-45FBD8C37B49}" v="350" dt="2024-03-06T19:38:22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46" autoAdjust="0"/>
    <p:restoredTop sz="94984" autoAdjust="0"/>
  </p:normalViewPr>
  <p:slideViewPr>
    <p:cSldViewPr snapToGrid="0">
      <p:cViewPr varScale="1">
        <p:scale>
          <a:sx n="79" d="100"/>
          <a:sy n="79" d="100"/>
        </p:scale>
        <p:origin x="75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352" y="-953"/>
      </p:cViewPr>
      <p:guideLst>
        <p:guide orient="horz" pos="2896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Malalel" userId="5eadda08-7e4c-43ff-be29-fc9487523bb2" providerId="ADAL" clId="{14147F28-1952-460D-9D7F-45FBD8C37B49}"/>
    <pc:docChg chg="modSld">
      <pc:chgData name="Eric Malalel" userId="5eadda08-7e4c-43ff-be29-fc9487523bb2" providerId="ADAL" clId="{14147F28-1952-460D-9D7F-45FBD8C37B49}" dt="2024-03-06T19:38:22.370" v="2"/>
      <pc:docMkLst>
        <pc:docMk/>
      </pc:docMkLst>
      <pc:sldChg chg="modSp">
        <pc:chgData name="Eric Malalel" userId="5eadda08-7e4c-43ff-be29-fc9487523bb2" providerId="ADAL" clId="{14147F28-1952-460D-9D7F-45FBD8C37B49}" dt="2024-03-06T19:38:22.370" v="2"/>
        <pc:sldMkLst>
          <pc:docMk/>
          <pc:sldMk cId="0" sldId="268"/>
        </pc:sldMkLst>
        <pc:spChg chg="mod">
          <ac:chgData name="Eric Malalel" userId="5eadda08-7e4c-43ff-be29-fc9487523bb2" providerId="ADAL" clId="{14147F28-1952-460D-9D7F-45FBD8C37B49}" dt="2024-03-06T19:38:04.230" v="1" actId="14100"/>
          <ac:spMkLst>
            <pc:docMk/>
            <pc:sldMk cId="0" sldId="268"/>
            <ac:spMk id="30730" creationId="{F2E53CEF-C7BF-D492-C442-8253A1C2A7C7}"/>
          </ac:spMkLst>
        </pc:spChg>
        <pc:spChg chg="mod">
          <ac:chgData name="Eric Malalel" userId="5eadda08-7e4c-43ff-be29-fc9487523bb2" providerId="ADAL" clId="{14147F28-1952-460D-9D7F-45FBD8C37B49}" dt="2024-03-06T19:37:57.517" v="0" actId="14100"/>
          <ac:spMkLst>
            <pc:docMk/>
            <pc:sldMk cId="0" sldId="268"/>
            <ac:spMk id="30731" creationId="{D4E63AF6-6C4C-4396-A723-6FB78E1A85F3}"/>
          </ac:spMkLst>
        </pc:spChg>
        <pc:spChg chg="mod">
          <ac:chgData name="Eric Malalel" userId="5eadda08-7e4c-43ff-be29-fc9487523bb2" providerId="ADAL" clId="{14147F28-1952-460D-9D7F-45FBD8C37B49}" dt="2024-03-06T19:38:04.230" v="1" actId="14100"/>
          <ac:spMkLst>
            <pc:docMk/>
            <pc:sldMk cId="0" sldId="268"/>
            <ac:spMk id="30798" creationId="{81BE96DA-609C-4BE4-DDEB-B03F28DF4323}"/>
          </ac:spMkLst>
        </pc:spChg>
        <pc:spChg chg="mod">
          <ac:chgData name="Eric Malalel" userId="5eadda08-7e4c-43ff-be29-fc9487523bb2" providerId="ADAL" clId="{14147F28-1952-460D-9D7F-45FBD8C37B49}" dt="2024-03-06T19:37:57.517" v="0" actId="14100"/>
          <ac:spMkLst>
            <pc:docMk/>
            <pc:sldMk cId="0" sldId="268"/>
            <ac:spMk id="30802" creationId="{4E6692EF-6C19-0BF2-015E-7B2E6A9996B9}"/>
          </ac:spMkLst>
        </pc:spChg>
        <pc:spChg chg="mod">
          <ac:chgData name="Eric Malalel" userId="5eadda08-7e4c-43ff-be29-fc9487523bb2" providerId="ADAL" clId="{14147F28-1952-460D-9D7F-45FBD8C37B49}" dt="2024-03-06T19:38:04.230" v="1" actId="14100"/>
          <ac:spMkLst>
            <pc:docMk/>
            <pc:sldMk cId="0" sldId="268"/>
            <ac:spMk id="30807" creationId="{5652946F-B9EF-A299-C612-9A2ECEE59F49}"/>
          </ac:spMkLst>
        </pc:spChg>
        <pc:spChg chg="mod">
          <ac:chgData name="Eric Malalel" userId="5eadda08-7e4c-43ff-be29-fc9487523bb2" providerId="ADAL" clId="{14147F28-1952-460D-9D7F-45FBD8C37B49}" dt="2024-03-06T19:37:57.517" v="0" actId="14100"/>
          <ac:spMkLst>
            <pc:docMk/>
            <pc:sldMk cId="0" sldId="268"/>
            <ac:spMk id="30809" creationId="{72BBF7B1-7637-4BB8-D940-B3A07D8D1833}"/>
          </ac:spMkLst>
        </pc:spChg>
        <pc:spChg chg="mod">
          <ac:chgData name="Eric Malalel" userId="5eadda08-7e4c-43ff-be29-fc9487523bb2" providerId="ADAL" clId="{14147F28-1952-460D-9D7F-45FBD8C37B49}" dt="2024-03-06T19:38:22.370" v="2"/>
          <ac:spMkLst>
            <pc:docMk/>
            <pc:sldMk cId="0" sldId="268"/>
            <ac:spMk id="30810" creationId="{40CFD57C-B6A5-11CA-B0E0-AE2ECD382288}"/>
          </ac:spMkLst>
        </pc:spChg>
        <pc:grpChg chg="mod">
          <ac:chgData name="Eric Malalel" userId="5eadda08-7e4c-43ff-be29-fc9487523bb2" providerId="ADAL" clId="{14147F28-1952-460D-9D7F-45FBD8C37B49}" dt="2024-03-06T19:38:04.230" v="1" actId="14100"/>
          <ac:grpSpMkLst>
            <pc:docMk/>
            <pc:sldMk cId="0" sldId="268"/>
            <ac:grpSpMk id="7" creationId="{64AFAF0E-68F8-F24A-8F56-FDAB4495143E}"/>
          </ac:grpSpMkLst>
        </pc:grpChg>
        <pc:grpChg chg="mod">
          <ac:chgData name="Eric Malalel" userId="5eadda08-7e4c-43ff-be29-fc9487523bb2" providerId="ADAL" clId="{14147F28-1952-460D-9D7F-45FBD8C37B49}" dt="2024-03-06T19:37:57.517" v="0" actId="14100"/>
          <ac:grpSpMkLst>
            <pc:docMk/>
            <pc:sldMk cId="0" sldId="268"/>
            <ac:grpSpMk id="8" creationId="{B7809E04-72D2-6A33-D19E-440768B84887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C0C3DA4-2076-37B7-E922-0E299B96E9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AAF4CA-267E-6414-479A-1921A5A181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A389865A-4F9F-9FF4-0C1B-EF54F0EE2E0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2838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407321C-F313-C1CF-6C35-B61A6B7605C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732838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fld id="{95FC6034-238C-481D-AA41-D1F530DFC48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41C60934-88A2-C474-FFDE-3BD7489C06B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DF5AFB91-E079-DFF4-9AF3-B9552328C99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367213"/>
            <a:ext cx="559752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ts val="1600"/>
      </a:lnSpc>
      <a:spcBef>
        <a:spcPts val="2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228600" indent="-114300" algn="l" rtl="0" eaLnBrk="0" fontAlgn="base" hangingPunct="0">
      <a:lnSpc>
        <a:spcPts val="1600"/>
      </a:lnSpc>
      <a:spcBef>
        <a:spcPts val="1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457200" indent="-114300" algn="l" rtl="0" eaLnBrk="0" fontAlgn="base" hangingPunct="0">
      <a:lnSpc>
        <a:spcPts val="1600"/>
      </a:lnSpc>
      <a:spcBef>
        <a:spcPts val="600"/>
      </a:spcBef>
      <a:spcAft>
        <a:spcPct val="0"/>
      </a:spcAft>
      <a:buFont typeface="Trebuchet MS" panose="020B0603020202020204" pitchFamily="34" charset="0"/>
      <a:buChar char="−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685800" indent="-114300" algn="l" rtl="0" eaLnBrk="0" fontAlgn="base" hangingPunct="0">
      <a:lnSpc>
        <a:spcPts val="1600"/>
      </a:lnSpc>
      <a:spcBef>
        <a:spcPts val="600"/>
      </a:spcBef>
      <a:spcAft>
        <a:spcPct val="0"/>
      </a:spcAft>
      <a:buFont typeface="Trebuchet MS" panose="020B0603020202020204" pitchFamily="34" charset="0"/>
      <a:buChar char="»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914400" indent="-114300" algn="l" rtl="0" eaLnBrk="0" fontAlgn="base" hangingPunct="0">
      <a:lnSpc>
        <a:spcPts val="1600"/>
      </a:lnSpc>
      <a:spcBef>
        <a:spcPts val="600"/>
      </a:spcBef>
      <a:spcAft>
        <a:spcPct val="0"/>
      </a:spcAft>
      <a:buFont typeface="Trebuchet MS" panose="020B0603020202020204" pitchFamily="34" charset="0"/>
      <a:buChar char="▪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7">
            <a:extLst>
              <a:ext uri="{FF2B5EF4-FFF2-40B4-BE49-F238E27FC236}">
                <a16:creationId xmlns:a16="http://schemas.microsoft.com/office/drawing/2014/main" id="{5DF70D97-57AA-1F5B-D680-5E787E7A7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8">
            <a:extLst>
              <a:ext uri="{FF2B5EF4-FFF2-40B4-BE49-F238E27FC236}">
                <a16:creationId xmlns:a16="http://schemas.microsoft.com/office/drawing/2014/main" id="{BC893F73-D6DC-07D3-2055-9C601C73EC6B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>
                <a:latin typeface="Arial" panose="020B0604020202020204" pitchFamily="34" charset="0"/>
              </a:rPr>
              <a:t>Ici chez Big Brute Storage, </a:t>
            </a:r>
            <a:r>
              <a:rPr lang="en-US" altLang="fr-FR" b="1">
                <a:latin typeface="Arial" panose="020B0604020202020204" pitchFamily="34" charset="0"/>
              </a:rPr>
              <a:t>nous prenons la sécurité au sérieux 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E8D16F8-4EC5-D020-1761-81668A86B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09C9266-CED7-7658-D629-30C993512D2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b="1">
                <a:latin typeface="Arial" panose="020B0604020202020204" pitchFamily="34" charset="0"/>
              </a:rPr>
              <a:t>Bienvenue au programme de Formation et Certification pour les opérateurs de transpalette électrique.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4C33531-C6E9-13E7-EE97-98AE6B2C2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05A0256-439E-3CFA-7AA8-197ADD73D77C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aurez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besoin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cette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formation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tes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nouvel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opérateur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avez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casier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sécurité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vierge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mais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avez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été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certifié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il y a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maintenant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plus de 3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ans</a:t>
            </a:r>
            <a:endParaRPr lang="en-US" altLang="fr-FR" sz="10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avez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fait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l'objet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d'un rapport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d'incident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lié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à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l'utilisation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transpalette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électrique</a:t>
            </a:r>
            <a:endParaRPr lang="en-US" altLang="fr-FR" sz="10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Chacun de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ces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groupes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 un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parcours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formation et certification qui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lui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1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spécifique</a:t>
            </a:r>
            <a:r>
              <a:rPr lang="en-US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fr-FR" altLang="fr-FR" sz="10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fr-FR" altLang="fr-FR" sz="1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 savez dans quel groupe vous êtes… Alors cliquez sur votre groupe, et commençons !</a:t>
            </a:r>
            <a:endParaRPr lang="en-US" altLang="fr-FR" sz="10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785D4-EF50-0BDE-833D-C2337C1C3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E6B4070-59FE-E211-CD64-DB13257A4B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EB3B30D-F6D5-8E59-759F-D3068ACE2D65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2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C4E82DE-C8AD-3010-0164-9624F774B8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6D55316-8094-9CC4-79CB-9B09A56C573F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dirty="0" err="1">
                <a:latin typeface="Arial" panose="020B0604020202020204" pitchFamily="34" charset="0"/>
              </a:rPr>
              <a:t>Vous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êtes</a:t>
            </a:r>
            <a:r>
              <a:rPr lang="en-US" altLang="fr-FR" dirty="0">
                <a:latin typeface="Arial" panose="020B0604020202020204" pitchFamily="34" charset="0"/>
              </a:rPr>
              <a:t> un </a:t>
            </a:r>
            <a:r>
              <a:rPr lang="en-US" altLang="fr-FR" dirty="0" err="1">
                <a:latin typeface="Arial" panose="020B0604020202020204" pitchFamily="34" charset="0"/>
              </a:rPr>
              <a:t>nouvel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opérateur</a:t>
            </a:r>
            <a:r>
              <a:rPr lang="en-US" altLang="fr-FR" dirty="0">
                <a:latin typeface="Arial" panose="020B0604020202020204" pitchFamily="34" charset="0"/>
              </a:rPr>
              <a:t>, </a:t>
            </a:r>
            <a:r>
              <a:rPr lang="en-US" altLang="fr-FR" dirty="0" err="1">
                <a:latin typeface="Arial" panose="020B0604020202020204" pitchFamily="34" charset="0"/>
              </a:rPr>
              <a:t>découvrons</a:t>
            </a:r>
            <a:r>
              <a:rPr lang="en-US" altLang="fr-FR" dirty="0">
                <a:latin typeface="Arial" panose="020B0604020202020204" pitchFamily="34" charset="0"/>
              </a:rPr>
              <a:t> ensemble </a:t>
            </a:r>
            <a:r>
              <a:rPr lang="en-US" altLang="fr-FR" dirty="0" err="1">
                <a:latin typeface="Arial" panose="020B0604020202020204" pitchFamily="34" charset="0"/>
              </a:rPr>
              <a:t>l’utilisation</a:t>
            </a:r>
            <a:r>
              <a:rPr lang="en-US" altLang="fr-FR" dirty="0">
                <a:latin typeface="Arial" panose="020B0604020202020204" pitchFamily="34" charset="0"/>
              </a:rPr>
              <a:t> du </a:t>
            </a:r>
            <a:r>
              <a:rPr lang="en-US" altLang="fr-FR" dirty="0" err="1">
                <a:latin typeface="Arial" panose="020B0604020202020204" pitchFamily="34" charset="0"/>
              </a:rPr>
              <a:t>transpalette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électrique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E774779-A2D4-B1B0-6149-46EC929B2F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BF3ACD3-4816-6DE3-72B1-4ADC0856FB46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transpalette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lectrique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un chariot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motorisé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qui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aide à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déplacer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ou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plusieurs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charges sur de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courtes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distances.</a:t>
            </a:r>
          </a:p>
          <a:p>
            <a:pPr lvl="1" eaLnBrk="1" hangingPunct="1"/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transpalette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électrique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alimentée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par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batterie, et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contrôlez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avec la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poignée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pendant que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déplacez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la charge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vers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sa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destination, la charge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étant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posée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sur des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fourches</a:t>
            </a:r>
            <a:endParaRPr lang="en-US" altLang="fr-FR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équipement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ne doit pas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être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utilisé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pour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monter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ou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descendre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des charges sur des étagères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hauteur</a:t>
            </a:r>
          </a:p>
          <a:p>
            <a:pPr eaLnBrk="1" hangingPunct="1"/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Big Brute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commercialise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plusieurs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modèles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transpalette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Le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transpalette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disponible sur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votre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site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peut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donc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être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légèrement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différente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celui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présenté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ici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Votre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formateur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présentera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spécificités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du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modèle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utilisez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B12CAD7-6364-AD3E-3599-20B9BBF82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082FD33-21DF-1382-7FCF-845DD96631A0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dirty="0">
                <a:latin typeface="Arial" panose="020B0604020202020204" pitchFamily="34" charset="0"/>
              </a:rPr>
              <a:t>Tous </a:t>
            </a:r>
            <a:r>
              <a:rPr lang="en-US" altLang="fr-FR" dirty="0" err="1">
                <a:latin typeface="Arial" panose="020B0604020202020204" pitchFamily="34" charset="0"/>
              </a:rPr>
              <a:t>nos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transpalettes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électriques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comportent</a:t>
            </a:r>
            <a:r>
              <a:rPr lang="en-US" altLang="fr-FR" dirty="0">
                <a:latin typeface="Arial" panose="020B0604020202020204" pitchFamily="34" charset="0"/>
              </a:rPr>
              <a:t> les </a:t>
            </a:r>
            <a:r>
              <a:rPr lang="en-US" altLang="fr-FR" dirty="0" err="1">
                <a:latin typeface="Arial" panose="020B0604020202020204" pitchFamily="34" charset="0"/>
              </a:rPr>
              <a:t>composants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communs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suivants</a:t>
            </a:r>
            <a:r>
              <a:rPr lang="en-US" altLang="fr-FR" dirty="0">
                <a:latin typeface="Arial" panose="020B0604020202020204" pitchFamily="34" charset="0"/>
              </a:rPr>
              <a:t> :</a:t>
            </a:r>
          </a:p>
          <a:p>
            <a:pPr lvl="1" eaLnBrk="1" hangingPunct="1"/>
            <a:r>
              <a:rPr lang="en-US" altLang="fr-FR" dirty="0">
                <a:latin typeface="Arial" panose="020B0604020202020204" pitchFamily="34" charset="0"/>
              </a:rPr>
              <a:t>La </a:t>
            </a:r>
            <a:r>
              <a:rPr lang="en-US" altLang="fr-FR" dirty="0" err="1">
                <a:latin typeface="Arial" panose="020B0604020202020204" pitchFamily="34" charset="0"/>
              </a:rPr>
              <a:t>poignée</a:t>
            </a:r>
            <a:r>
              <a:rPr lang="en-US" altLang="fr-FR" dirty="0">
                <a:latin typeface="Arial" panose="020B0604020202020204" pitchFamily="34" charset="0"/>
              </a:rPr>
              <a:t> de </a:t>
            </a:r>
            <a:r>
              <a:rPr lang="en-US" altLang="fr-FR" dirty="0" err="1">
                <a:latin typeface="Arial" panose="020B0604020202020204" pitchFamily="34" charset="0"/>
              </a:rPr>
              <a:t>contrôle</a:t>
            </a:r>
            <a:r>
              <a:rPr lang="en-US" altLang="fr-FR" dirty="0">
                <a:latin typeface="Arial" panose="020B0604020202020204" pitchFamily="34" charset="0"/>
              </a:rPr>
              <a:t>, qui </a:t>
            </a:r>
            <a:r>
              <a:rPr lang="en-US" altLang="fr-FR" dirty="0" err="1">
                <a:latin typeface="Arial" panose="020B0604020202020204" pitchFamily="34" charset="0"/>
              </a:rPr>
              <a:t>vous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permet</a:t>
            </a:r>
            <a:r>
              <a:rPr lang="en-US" altLang="fr-FR" dirty="0">
                <a:latin typeface="Arial" panose="020B0604020202020204" pitchFamily="34" charset="0"/>
              </a:rPr>
              <a:t> de controller la direction, la </a:t>
            </a:r>
            <a:r>
              <a:rPr lang="en-US" altLang="fr-FR" dirty="0" err="1">
                <a:latin typeface="Arial" panose="020B0604020202020204" pitchFamily="34" charset="0"/>
              </a:rPr>
              <a:t>vitesse</a:t>
            </a:r>
            <a:r>
              <a:rPr lang="en-US" altLang="fr-FR" dirty="0">
                <a:latin typeface="Arial" panose="020B0604020202020204" pitchFamily="34" charset="0"/>
              </a:rPr>
              <a:t>, et le </a:t>
            </a:r>
            <a:r>
              <a:rPr lang="en-US" altLang="fr-FR" dirty="0" err="1">
                <a:latin typeface="Arial" panose="020B0604020202020204" pitchFamily="34" charset="0"/>
              </a:rPr>
              <a:t>chargement</a:t>
            </a:r>
            <a:endParaRPr lang="en-US" altLang="fr-FR" dirty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fr-FR" dirty="0">
                <a:latin typeface="Arial" panose="020B0604020202020204" pitchFamily="34" charset="0"/>
              </a:rPr>
              <a:t>La roue </a:t>
            </a:r>
            <a:r>
              <a:rPr lang="en-US" altLang="fr-FR" dirty="0" err="1">
                <a:latin typeface="Arial" panose="020B0604020202020204" pitchFamily="34" charset="0"/>
              </a:rPr>
              <a:t>motrice</a:t>
            </a:r>
            <a:r>
              <a:rPr lang="en-US" altLang="fr-FR" dirty="0">
                <a:latin typeface="Arial" panose="020B0604020202020204" pitchFamily="34" charset="0"/>
              </a:rPr>
              <a:t>, qui fait le travail pour </a:t>
            </a:r>
            <a:r>
              <a:rPr lang="en-US" altLang="fr-FR" dirty="0" err="1">
                <a:latin typeface="Arial" panose="020B0604020202020204" pitchFamily="34" charset="0"/>
              </a:rPr>
              <a:t>vous</a:t>
            </a:r>
            <a:endParaRPr lang="en-US" altLang="fr-FR" dirty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fr-FR" dirty="0">
                <a:latin typeface="Arial" panose="020B0604020202020204" pitchFamily="34" charset="0"/>
              </a:rPr>
              <a:t>Le </a:t>
            </a:r>
            <a:r>
              <a:rPr lang="en-US" altLang="fr-FR" dirty="0" err="1">
                <a:latin typeface="Arial" panose="020B0604020202020204" pitchFamily="34" charset="0"/>
              </a:rPr>
              <a:t>moteur</a:t>
            </a:r>
            <a:r>
              <a:rPr lang="en-US" altLang="fr-FR" dirty="0">
                <a:latin typeface="Arial" panose="020B0604020202020204" pitchFamily="34" charset="0"/>
              </a:rPr>
              <a:t>, </a:t>
            </a:r>
            <a:r>
              <a:rPr lang="en-US" altLang="fr-FR" dirty="0" err="1">
                <a:latin typeface="Arial" panose="020B0604020202020204" pitchFamily="34" charset="0"/>
              </a:rPr>
              <a:t>placé</a:t>
            </a:r>
            <a:r>
              <a:rPr lang="en-US" altLang="fr-FR" dirty="0">
                <a:latin typeface="Arial" panose="020B0604020202020204" pitchFamily="34" charset="0"/>
              </a:rPr>
              <a:t> à </a:t>
            </a:r>
            <a:r>
              <a:rPr lang="en-US" altLang="fr-FR" dirty="0" err="1">
                <a:latin typeface="Arial" panose="020B0604020202020204" pitchFamily="34" charset="0"/>
              </a:rPr>
              <a:t>l’intérieur</a:t>
            </a:r>
            <a:r>
              <a:rPr lang="en-US" altLang="fr-FR" dirty="0">
                <a:latin typeface="Arial" panose="020B0604020202020204" pitchFamily="34" charset="0"/>
              </a:rPr>
              <a:t> du </a:t>
            </a:r>
            <a:r>
              <a:rPr lang="en-US" altLang="fr-FR" dirty="0" err="1">
                <a:latin typeface="Arial" panose="020B0604020202020204" pitchFamily="34" charset="0"/>
              </a:rPr>
              <a:t>logement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moteur</a:t>
            </a:r>
            <a:r>
              <a:rPr lang="en-US" altLang="fr-FR" dirty="0">
                <a:latin typeface="Arial" panose="020B0604020202020204" pitchFamily="34" charset="0"/>
              </a:rPr>
              <a:t>  et qui </a:t>
            </a:r>
            <a:r>
              <a:rPr lang="en-US" altLang="fr-FR" dirty="0" err="1">
                <a:latin typeface="Arial" panose="020B0604020202020204" pitchFamily="34" charset="0"/>
              </a:rPr>
              <a:t>entraine</a:t>
            </a:r>
            <a:r>
              <a:rPr lang="en-US" altLang="fr-FR" dirty="0">
                <a:latin typeface="Arial" panose="020B0604020202020204" pitchFamily="34" charset="0"/>
              </a:rPr>
              <a:t> la roue </a:t>
            </a:r>
            <a:r>
              <a:rPr lang="en-US" altLang="fr-FR" dirty="0" err="1">
                <a:latin typeface="Arial" panose="020B0604020202020204" pitchFamily="34" charset="0"/>
              </a:rPr>
              <a:t>motrice</a:t>
            </a:r>
            <a:endParaRPr lang="en-US" altLang="fr-FR" dirty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fr-FR" dirty="0">
                <a:latin typeface="Arial" panose="020B0604020202020204" pitchFamily="34" charset="0"/>
              </a:rPr>
              <a:t>Les </a:t>
            </a:r>
            <a:r>
              <a:rPr lang="en-US" altLang="fr-FR" dirty="0" err="1">
                <a:latin typeface="Arial" panose="020B0604020202020204" pitchFamily="34" charset="0"/>
              </a:rPr>
              <a:t>fourches</a:t>
            </a:r>
            <a:r>
              <a:rPr lang="en-US" altLang="fr-FR" dirty="0">
                <a:latin typeface="Arial" panose="020B0604020202020204" pitchFamily="34" charset="0"/>
              </a:rPr>
              <a:t> de </a:t>
            </a:r>
            <a:r>
              <a:rPr lang="en-US" altLang="fr-FR" dirty="0" err="1">
                <a:latin typeface="Arial" panose="020B0604020202020204" pitchFamily="34" charset="0"/>
              </a:rPr>
              <a:t>chargement</a:t>
            </a:r>
            <a:r>
              <a:rPr lang="en-US" altLang="fr-FR" dirty="0">
                <a:latin typeface="Arial" panose="020B0604020202020204" pitchFamily="34" charset="0"/>
              </a:rPr>
              <a:t>, qui </a:t>
            </a:r>
            <a:r>
              <a:rPr lang="en-US" altLang="fr-FR" dirty="0" err="1">
                <a:latin typeface="Arial" panose="020B0604020202020204" pitchFamily="34" charset="0"/>
              </a:rPr>
              <a:t>positionnent</a:t>
            </a:r>
            <a:r>
              <a:rPr lang="en-US" altLang="fr-FR" dirty="0">
                <a:latin typeface="Arial" panose="020B0604020202020204" pitchFamily="34" charset="0"/>
              </a:rPr>
              <a:t> la charge et la </a:t>
            </a:r>
            <a:r>
              <a:rPr lang="en-US" altLang="fr-FR" dirty="0" err="1">
                <a:latin typeface="Arial" panose="020B0604020202020204" pitchFamily="34" charset="0"/>
              </a:rPr>
              <a:t>soulèvent</a:t>
            </a:r>
            <a:r>
              <a:rPr lang="en-US" altLang="fr-FR" dirty="0">
                <a:latin typeface="Arial" panose="020B0604020202020204" pitchFamily="34" charset="0"/>
              </a:rPr>
              <a:t> pendant le </a:t>
            </a:r>
            <a:r>
              <a:rPr lang="en-US" altLang="fr-FR" dirty="0" err="1">
                <a:latin typeface="Arial" panose="020B0604020202020204" pitchFamily="34" charset="0"/>
              </a:rPr>
              <a:t>trajet</a:t>
            </a:r>
            <a:endParaRPr lang="en-US" altLang="fr-FR" dirty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fr-FR" dirty="0">
                <a:latin typeface="Arial" panose="020B0604020202020204" pitchFamily="34" charset="0"/>
              </a:rPr>
              <a:t> Les roulettes de </a:t>
            </a:r>
            <a:r>
              <a:rPr lang="en-US" altLang="fr-FR" dirty="0" err="1">
                <a:latin typeface="Arial" panose="020B0604020202020204" pitchFamily="34" charset="0"/>
              </a:rPr>
              <a:t>chargement</a:t>
            </a:r>
            <a:r>
              <a:rPr lang="en-US" altLang="fr-FR" dirty="0">
                <a:latin typeface="Arial" panose="020B0604020202020204" pitchFamily="34" charset="0"/>
              </a:rPr>
              <a:t>, </a:t>
            </a:r>
            <a:r>
              <a:rPr lang="en-US" altLang="fr-FR" dirty="0" err="1">
                <a:latin typeface="Arial" panose="020B0604020202020204" pitchFamily="34" charset="0"/>
              </a:rPr>
              <a:t>placées</a:t>
            </a:r>
            <a:r>
              <a:rPr lang="en-US" altLang="fr-FR" dirty="0">
                <a:latin typeface="Arial" panose="020B0604020202020204" pitchFamily="34" charset="0"/>
              </a:rPr>
              <a:t> sous la charge</a:t>
            </a:r>
          </a:p>
          <a:p>
            <a:pPr lvl="1" eaLnBrk="1" hangingPunct="1"/>
            <a:r>
              <a:rPr lang="en-US" altLang="fr-FR" dirty="0">
                <a:latin typeface="Arial" panose="020B0604020202020204" pitchFamily="34" charset="0"/>
              </a:rPr>
              <a:t>Et la batterie, </a:t>
            </a:r>
            <a:r>
              <a:rPr lang="en-US" altLang="fr-FR" dirty="0" err="1">
                <a:latin typeface="Arial" panose="020B0604020202020204" pitchFamily="34" charset="0"/>
              </a:rPr>
              <a:t>associée</a:t>
            </a:r>
            <a:r>
              <a:rPr lang="en-US" altLang="fr-FR" dirty="0">
                <a:latin typeface="Arial" panose="020B0604020202020204" pitchFamily="34" charset="0"/>
              </a:rPr>
              <a:t> à un bouton </a:t>
            </a:r>
            <a:r>
              <a:rPr lang="en-US" altLang="fr-FR" dirty="0" err="1">
                <a:latin typeface="Arial" panose="020B0604020202020204" pitchFamily="34" charset="0"/>
              </a:rPr>
              <a:t>ou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une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clé</a:t>
            </a:r>
            <a:r>
              <a:rPr lang="en-US" altLang="fr-FR" dirty="0">
                <a:latin typeface="Arial" panose="020B0604020202020204" pitchFamily="34" charset="0"/>
              </a:rPr>
              <a:t> pour le </a:t>
            </a:r>
            <a:r>
              <a:rPr lang="en-US" altLang="fr-FR" dirty="0" err="1">
                <a:latin typeface="Arial" panose="020B0604020202020204" pitchFamily="34" charset="0"/>
              </a:rPr>
              <a:t>démarrage</a:t>
            </a:r>
            <a:r>
              <a:rPr lang="en-US" altLang="fr-FR" dirty="0">
                <a:latin typeface="Arial" panose="020B0604020202020204" pitchFamily="34" charset="0"/>
              </a:rPr>
              <a:t> et </a:t>
            </a:r>
            <a:r>
              <a:rPr lang="en-US" altLang="fr-FR" dirty="0" err="1">
                <a:latin typeface="Arial" panose="020B0604020202020204" pitchFamily="34" charset="0"/>
              </a:rPr>
              <a:t>l’arrêt</a:t>
            </a:r>
            <a:r>
              <a:rPr lang="en-US" altLang="fr-FR" dirty="0">
                <a:latin typeface="Arial" panose="020B0604020202020204" pitchFamily="34" charset="0"/>
              </a:rPr>
              <a:t> du </a:t>
            </a:r>
            <a:r>
              <a:rPr lang="en-US" altLang="fr-FR" dirty="0" err="1">
                <a:latin typeface="Arial" panose="020B0604020202020204" pitchFamily="34" charset="0"/>
              </a:rPr>
              <a:t>moteur</a:t>
            </a:r>
            <a:endParaRPr lang="en-US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BCBEC2C-CD29-E809-CD58-28562C406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CF91B7E-2BBD-30C9-FB0F-38AD62BD4BCC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licitations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!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avez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maintenant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terminé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cette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formation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ligne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qui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constitue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la 1ère étape de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votre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certification sur le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transpalette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électrique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êtes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nouvel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opérateur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ou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devez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à nouveau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obtenir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votre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certification suite à un rapport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d'incident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devrez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réaliser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exercices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mise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pratique avec un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formateur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certifié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avant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passer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votre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test de certification.</a:t>
            </a:r>
          </a:p>
          <a:p>
            <a:pPr eaLnBrk="1" hangingPunct="1"/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êtes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déjà un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opérateur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certifié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mais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votre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certification date de plus de 3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pouvez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planifier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dès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aujourd'hui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votre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test de certification.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DECCBC6-07C0-BF57-3A6F-1E208A514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9712AE7-466C-2052-7B18-40D8E7590EBC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vous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souhaitez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savoir plus, des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informations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complémentaires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disponibles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cliquant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sur le bouton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affiché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sous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diaporama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N’hésitez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pas à les consulter,</a:t>
            </a:r>
          </a:p>
          <a:p>
            <a:pPr eaLnBrk="1" hangingPunct="1"/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Merci, et </a:t>
            </a:r>
            <a:r>
              <a:rPr lang="en-US" altLang="fr-FR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soyez</a:t>
            </a:r>
            <a:r>
              <a:rPr lang="en-US" altLang="fr-FR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prudent !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C994381-3E86-370E-EB43-DAE84B5378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172200"/>
          </a:xfrm>
          <a:prstGeom prst="rect">
            <a:avLst/>
          </a:prstGeom>
          <a:gradFill rotWithShape="1">
            <a:gsLst>
              <a:gs pos="0">
                <a:srgbClr val="EE6F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A1581EA-76EB-50DE-D999-EDA2D39557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110163"/>
            <a:ext cx="9144000" cy="1755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BD6A69-BC89-6E08-4FA0-2E00A01902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0"/>
            <a:ext cx="1828800" cy="6858000"/>
          </a:xfrm>
          <a:prstGeom prst="rect">
            <a:avLst/>
          </a:pr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3013" y="2055813"/>
            <a:ext cx="6170612" cy="2667000"/>
          </a:xfrm>
          <a:effectLst>
            <a:outerShdw dist="35921" dir="2700000" algn="ctr" rotWithShape="0">
              <a:srgbClr val="E06B00">
                <a:alpha val="50000"/>
              </a:srgbClr>
            </a:outerShdw>
          </a:effectLst>
        </p:spPr>
        <p:txBody>
          <a:bodyPr anchor="b"/>
          <a:lstStyle>
            <a:lvl1pPr algn="l">
              <a:lnSpc>
                <a:spcPts val="52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5295900"/>
            <a:ext cx="6170612" cy="895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25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778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883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F752EFF-0E7F-106D-FD83-C2D78BFE53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172200"/>
          </a:xfrm>
          <a:prstGeom prst="rect">
            <a:avLst/>
          </a:prstGeom>
          <a:gradFill rotWithShape="1">
            <a:gsLst>
              <a:gs pos="0">
                <a:srgbClr val="EE6F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FB4BA2B-53DE-151B-6369-356AC3B616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110163"/>
            <a:ext cx="9144000" cy="1755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C7376D-49E6-496F-CED4-4FAFF036A3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0"/>
            <a:ext cx="1828800" cy="6858000"/>
          </a:xfrm>
          <a:prstGeom prst="rect">
            <a:avLst/>
          </a:pr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3013" y="2055813"/>
            <a:ext cx="6170612" cy="2667000"/>
          </a:xfrm>
          <a:effectLst>
            <a:outerShdw dist="35921" dir="2700000" algn="ctr" rotWithShape="0">
              <a:srgbClr val="E06B00">
                <a:alpha val="50000"/>
              </a:srgbClr>
            </a:outerShdw>
          </a:effectLst>
        </p:spPr>
        <p:txBody>
          <a:bodyPr anchor="b"/>
          <a:lstStyle>
            <a:lvl1pPr algn="l">
              <a:lnSpc>
                <a:spcPts val="52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5295900"/>
            <a:ext cx="6170612" cy="895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34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473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54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098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260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023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411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81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64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637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99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509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75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65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938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03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37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37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174F9417-FCB4-5892-0CE4-E21EA341EB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2813"/>
            <a:ext cx="9144000" cy="2746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1027" name="Rectangle 7">
            <a:extLst>
              <a:ext uri="{FF2B5EF4-FFF2-40B4-BE49-F238E27FC236}">
                <a16:creationId xmlns:a16="http://schemas.microsoft.com/office/drawing/2014/main" id="{70623C1B-E6D7-5E0C-48E0-280B9D43E6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050925"/>
          </a:xfrm>
          <a:prstGeom prst="rect">
            <a:avLst/>
          </a:prstGeom>
          <a:gradFill rotWithShape="1">
            <a:gsLst>
              <a:gs pos="0">
                <a:srgbClr val="EE6F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EB62FAA7-67E6-B36A-EDF4-18B7C0BAF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E4B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45A05E67-991C-BBD7-4805-47E8F4862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972D7F5D-A99E-3149-CAE1-B6E0D8CC1B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0"/>
            <a:ext cx="1828800" cy="1143000"/>
          </a:xfrm>
          <a:prstGeom prst="rect">
            <a:avLst/>
          </a:pr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Heavy" pitchFamily="34" charset="0"/>
        </a:defRPr>
      </a:lvl2pPr>
      <a:lvl3pPr algn="r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Heavy" pitchFamily="34" charset="0"/>
        </a:defRPr>
      </a:lvl3pPr>
      <a:lvl4pPr algn="r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Heavy" pitchFamily="34" charset="0"/>
        </a:defRPr>
      </a:lvl4pPr>
      <a:lvl5pPr algn="r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Heavy" pitchFamily="34" charset="0"/>
        </a:defRPr>
      </a:lvl5pPr>
      <a:lvl6pPr marL="457200" algn="r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Heavy" pitchFamily="34" charset="0"/>
        </a:defRPr>
      </a:lvl6pPr>
      <a:lvl7pPr marL="914400" algn="r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Heavy" pitchFamily="34" charset="0"/>
        </a:defRPr>
      </a:lvl7pPr>
      <a:lvl8pPr marL="1371600" algn="r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Heavy" pitchFamily="34" charset="0"/>
        </a:defRPr>
      </a:lvl8pPr>
      <a:lvl9pPr marL="1828800" algn="r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Heavy" pitchFamily="34" charset="0"/>
        </a:defRPr>
      </a:lvl9pPr>
    </p:titleStyle>
    <p:bodyStyle>
      <a:lvl1pPr marL="342900" indent="-342900" algn="l" rtl="0" eaLnBrk="0" fontAlgn="base" hangingPunct="0">
        <a:lnSpc>
          <a:spcPts val="3100"/>
        </a:lnSpc>
        <a:spcBef>
          <a:spcPts val="3600"/>
        </a:spcBef>
        <a:spcAft>
          <a:spcPct val="0"/>
        </a:spcAft>
        <a:buClr>
          <a:srgbClr val="FF9900"/>
        </a:buClr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lnSpc>
          <a:spcPts val="2700"/>
        </a:lnSpc>
        <a:spcBef>
          <a:spcPts val="2400"/>
        </a:spcBef>
        <a:spcAft>
          <a:spcPct val="0"/>
        </a:spcAft>
        <a:buClr>
          <a:srgbClr val="FF9900"/>
        </a:buClr>
        <a:buFont typeface="Franklin Gothic Book" panose="020B0503020102020204" pitchFamily="34" charset="0"/>
        <a:buChar char="•"/>
        <a:defRPr sz="2400">
          <a:solidFill>
            <a:schemeClr val="tx1"/>
          </a:solidFill>
          <a:latin typeface="Franklin Gothic Book" pitchFamily="34" charset="0"/>
        </a:defRPr>
      </a:lvl2pPr>
      <a:lvl3pPr marL="685800" indent="-228600" algn="l" rtl="0" eaLnBrk="0" fontAlgn="base" hangingPunct="0">
        <a:lnSpc>
          <a:spcPts val="2300"/>
        </a:lnSpc>
        <a:spcBef>
          <a:spcPts val="500"/>
        </a:spcBef>
        <a:spcAft>
          <a:spcPct val="0"/>
        </a:spcAft>
        <a:buClr>
          <a:srgbClr val="FF9900"/>
        </a:buClr>
        <a:buFont typeface="Franklin Gothic Book" panose="020B0503020102020204" pitchFamily="34" charset="0"/>
        <a:buChar char="−"/>
        <a:defRPr sz="2100">
          <a:solidFill>
            <a:schemeClr val="tx1"/>
          </a:solidFill>
          <a:latin typeface="Franklin Gothic Book" pitchFamily="34" charset="0"/>
        </a:defRPr>
      </a:lvl3pPr>
      <a:lvl4pPr marL="1028700" indent="-228600" algn="l" rtl="0" eaLnBrk="0" fontAlgn="base" hangingPunct="0">
        <a:lnSpc>
          <a:spcPts val="2100"/>
        </a:lnSpc>
        <a:spcBef>
          <a:spcPts val="200"/>
        </a:spcBef>
        <a:spcAft>
          <a:spcPct val="0"/>
        </a:spcAft>
        <a:buClr>
          <a:srgbClr val="FF9900"/>
        </a:buClr>
        <a:buFont typeface="Franklin Gothic Book" panose="020B0503020102020204" pitchFamily="34" charset="0"/>
        <a:buChar char="»"/>
        <a:defRPr>
          <a:solidFill>
            <a:schemeClr val="tx1"/>
          </a:solidFill>
          <a:latin typeface="Franklin Gothic Book" pitchFamily="34" charset="0"/>
        </a:defRPr>
      </a:lvl4pPr>
      <a:lvl5pPr marL="1371600" indent="-1714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chemeClr val="tx1"/>
          </a:solidFill>
          <a:latin typeface="Franklin Gothic Book" pitchFamily="34" charset="0"/>
        </a:defRPr>
      </a:lvl5pPr>
      <a:lvl6pPr marL="1828800" indent="-17145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chemeClr val="tx1"/>
          </a:solidFill>
          <a:latin typeface="Franklin Gothic Book" pitchFamily="34" charset="0"/>
        </a:defRPr>
      </a:lvl6pPr>
      <a:lvl7pPr marL="2286000" indent="-17145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chemeClr val="tx1"/>
          </a:solidFill>
          <a:latin typeface="Franklin Gothic Book" pitchFamily="34" charset="0"/>
        </a:defRPr>
      </a:lvl7pPr>
      <a:lvl8pPr marL="2743200" indent="-17145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chemeClr val="tx1"/>
          </a:solidFill>
          <a:latin typeface="Franklin Gothic Book" pitchFamily="34" charset="0"/>
        </a:defRPr>
      </a:lvl8pPr>
      <a:lvl9pPr marL="3200400" indent="-17145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chemeClr val="tx1"/>
          </a:solidFill>
          <a:latin typeface="Franklin Gothic Book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048F6698-BD80-950C-CB5A-C3A0F32FB9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2813"/>
            <a:ext cx="9144000" cy="2746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1027" name="Rectangle 7">
            <a:extLst>
              <a:ext uri="{FF2B5EF4-FFF2-40B4-BE49-F238E27FC236}">
                <a16:creationId xmlns:a16="http://schemas.microsoft.com/office/drawing/2014/main" id="{323DA5BE-F624-BE47-6DF7-59665B8540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050925"/>
          </a:xfrm>
          <a:prstGeom prst="rect">
            <a:avLst/>
          </a:prstGeom>
          <a:gradFill rotWithShape="1">
            <a:gsLst>
              <a:gs pos="0">
                <a:srgbClr val="EE6F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E7D219A9-6060-EAEF-2412-EABB04F63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E4B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C491E209-0C39-D89E-5D0F-90A242864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7420EB96-C350-E060-0560-4E4CCF2E56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0"/>
            <a:ext cx="1828800" cy="1143000"/>
          </a:xfrm>
          <a:prstGeom prst="rect">
            <a:avLst/>
          </a:pr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88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Heavy" pitchFamily="34" charset="0"/>
        </a:defRPr>
      </a:lvl2pPr>
      <a:lvl3pPr algn="r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Heavy" pitchFamily="34" charset="0"/>
        </a:defRPr>
      </a:lvl3pPr>
      <a:lvl4pPr algn="r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Heavy" pitchFamily="34" charset="0"/>
        </a:defRPr>
      </a:lvl4pPr>
      <a:lvl5pPr algn="r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Heavy" pitchFamily="34" charset="0"/>
        </a:defRPr>
      </a:lvl5pPr>
      <a:lvl6pPr marL="457200" algn="r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Heavy" pitchFamily="34" charset="0"/>
        </a:defRPr>
      </a:lvl6pPr>
      <a:lvl7pPr marL="914400" algn="r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Heavy" pitchFamily="34" charset="0"/>
        </a:defRPr>
      </a:lvl7pPr>
      <a:lvl8pPr marL="1371600" algn="r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Heavy" pitchFamily="34" charset="0"/>
        </a:defRPr>
      </a:lvl8pPr>
      <a:lvl9pPr marL="1828800" algn="r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Heavy" pitchFamily="34" charset="0"/>
        </a:defRPr>
      </a:lvl9pPr>
    </p:titleStyle>
    <p:bodyStyle>
      <a:lvl1pPr marL="342900" indent="-342900" algn="l" rtl="0" eaLnBrk="0" fontAlgn="base" hangingPunct="0">
        <a:lnSpc>
          <a:spcPts val="3100"/>
        </a:lnSpc>
        <a:spcBef>
          <a:spcPts val="3600"/>
        </a:spcBef>
        <a:spcAft>
          <a:spcPct val="0"/>
        </a:spcAft>
        <a:buClr>
          <a:srgbClr val="FF9900"/>
        </a:buClr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lnSpc>
          <a:spcPts val="2700"/>
        </a:lnSpc>
        <a:spcBef>
          <a:spcPts val="2400"/>
        </a:spcBef>
        <a:spcAft>
          <a:spcPct val="0"/>
        </a:spcAft>
        <a:buClr>
          <a:srgbClr val="FF9900"/>
        </a:buClr>
        <a:buFont typeface="Franklin Gothic Book" panose="020B0503020102020204" pitchFamily="34" charset="0"/>
        <a:buChar char="•"/>
        <a:defRPr sz="2400">
          <a:solidFill>
            <a:schemeClr val="tx1"/>
          </a:solidFill>
          <a:latin typeface="Franklin Gothic Book" pitchFamily="34" charset="0"/>
        </a:defRPr>
      </a:lvl2pPr>
      <a:lvl3pPr marL="685800" indent="-228600" algn="l" rtl="0" eaLnBrk="0" fontAlgn="base" hangingPunct="0">
        <a:lnSpc>
          <a:spcPts val="2300"/>
        </a:lnSpc>
        <a:spcBef>
          <a:spcPts val="500"/>
        </a:spcBef>
        <a:spcAft>
          <a:spcPct val="0"/>
        </a:spcAft>
        <a:buClr>
          <a:srgbClr val="FF9900"/>
        </a:buClr>
        <a:buFont typeface="Franklin Gothic Book" panose="020B0503020102020204" pitchFamily="34" charset="0"/>
        <a:buChar char="−"/>
        <a:defRPr sz="2100">
          <a:solidFill>
            <a:schemeClr val="tx1"/>
          </a:solidFill>
          <a:latin typeface="Franklin Gothic Book" pitchFamily="34" charset="0"/>
        </a:defRPr>
      </a:lvl3pPr>
      <a:lvl4pPr marL="1028700" indent="-228600" algn="l" rtl="0" eaLnBrk="0" fontAlgn="base" hangingPunct="0">
        <a:lnSpc>
          <a:spcPts val="2100"/>
        </a:lnSpc>
        <a:spcBef>
          <a:spcPts val="200"/>
        </a:spcBef>
        <a:spcAft>
          <a:spcPct val="0"/>
        </a:spcAft>
        <a:buClr>
          <a:srgbClr val="FF9900"/>
        </a:buClr>
        <a:buFont typeface="Franklin Gothic Book" panose="020B0503020102020204" pitchFamily="34" charset="0"/>
        <a:buChar char="»"/>
        <a:defRPr>
          <a:solidFill>
            <a:schemeClr val="tx1"/>
          </a:solidFill>
          <a:latin typeface="Franklin Gothic Book" pitchFamily="34" charset="0"/>
        </a:defRPr>
      </a:lvl4pPr>
      <a:lvl5pPr marL="1371600" indent="-1714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chemeClr val="tx1"/>
          </a:solidFill>
          <a:latin typeface="Franklin Gothic Book" pitchFamily="34" charset="0"/>
        </a:defRPr>
      </a:lvl5pPr>
      <a:lvl6pPr marL="1828800" indent="-17145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chemeClr val="tx1"/>
          </a:solidFill>
          <a:latin typeface="Franklin Gothic Book" pitchFamily="34" charset="0"/>
        </a:defRPr>
      </a:lvl6pPr>
      <a:lvl7pPr marL="2286000" indent="-17145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chemeClr val="tx1"/>
          </a:solidFill>
          <a:latin typeface="Franklin Gothic Book" pitchFamily="34" charset="0"/>
        </a:defRPr>
      </a:lvl7pPr>
      <a:lvl8pPr marL="2743200" indent="-17145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chemeClr val="tx1"/>
          </a:solidFill>
          <a:latin typeface="Franklin Gothic Book" pitchFamily="34" charset="0"/>
        </a:defRPr>
      </a:lvl8pPr>
      <a:lvl9pPr marL="3200400" indent="-17145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chemeClr val="tx1"/>
          </a:solidFill>
          <a:latin typeface="Franklin Gothic Book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audio" Target="../media/media1.mp3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media" Target="../media/media1.mp3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0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audio" Target="../media/media3.mp3"/><Relationship Id="rId11" Type="http://schemas.openxmlformats.org/officeDocument/2006/relationships/slide" Target="slide4.xml"/><Relationship Id="rId5" Type="http://schemas.microsoft.com/office/2007/relationships/media" Target="../media/media3.mp3"/><Relationship Id="rId10" Type="http://schemas.openxmlformats.org/officeDocument/2006/relationships/slide" Target="slide5.xml"/><Relationship Id="rId4" Type="http://schemas.openxmlformats.org/officeDocument/2006/relationships/tags" Target="../tags/tag13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mp3"/><Relationship Id="rId7" Type="http://schemas.openxmlformats.org/officeDocument/2006/relationships/image" Target="../media/image1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7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26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media6.mp3"/><Relationship Id="rId10" Type="http://schemas.openxmlformats.org/officeDocument/2006/relationships/image" Target="../media/image5.png"/><Relationship Id="rId4" Type="http://schemas.microsoft.com/office/2007/relationships/media" Target="../media/media6.mp3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7.mp3"/><Relationship Id="rId7" Type="http://schemas.openxmlformats.org/officeDocument/2006/relationships/image" Target="../media/image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7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audio" Target="../media/media8.mp3"/><Relationship Id="rId11" Type="http://schemas.openxmlformats.org/officeDocument/2006/relationships/image" Target="../media/image5.png"/><Relationship Id="rId5" Type="http://schemas.microsoft.com/office/2007/relationships/media" Target="../media/media8.mp3"/><Relationship Id="rId10" Type="http://schemas.openxmlformats.org/officeDocument/2006/relationships/image" Target="../media/image13.png"/><Relationship Id="rId4" Type="http://schemas.openxmlformats.org/officeDocument/2006/relationships/tags" Target="../tags/tag34.xml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Text_Big">
            <a:extLst>
              <a:ext uri="{FF2B5EF4-FFF2-40B4-BE49-F238E27FC236}">
                <a16:creationId xmlns:a16="http://schemas.microsoft.com/office/drawing/2014/main" id="{4F9E6C43-A490-5A52-7FE3-3962C667C3B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143838"/>
            <a:ext cx="38576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Text_Brute">
            <a:extLst>
              <a:ext uri="{FF2B5EF4-FFF2-40B4-BE49-F238E27FC236}">
                <a16:creationId xmlns:a16="http://schemas.microsoft.com/office/drawing/2014/main" id="{0886C47A-4D6F-24AD-C2E1-73E2461186B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179763"/>
            <a:ext cx="38941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Text_Storage">
            <a:extLst>
              <a:ext uri="{FF2B5EF4-FFF2-40B4-BE49-F238E27FC236}">
                <a16:creationId xmlns:a16="http://schemas.microsoft.com/office/drawing/2014/main" id="{FC16951C-1674-8049-41FB-DF8D0D046E9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4271963"/>
            <a:ext cx="38941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BigBruteLogo_Final_dude">
            <a:extLst>
              <a:ext uri="{FF2B5EF4-FFF2-40B4-BE49-F238E27FC236}">
                <a16:creationId xmlns:a16="http://schemas.microsoft.com/office/drawing/2014/main" id="{925F2DEC-A52F-389C-B4C0-880475D70E8A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49288"/>
            <a:ext cx="4332288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 Box 12">
            <a:extLst>
              <a:ext uri="{FF2B5EF4-FFF2-40B4-BE49-F238E27FC236}">
                <a16:creationId xmlns:a16="http://schemas.microsoft.com/office/drawing/2014/main" id="{93F72F0C-2F86-CDA1-024D-55522B990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8" y="5032375"/>
            <a:ext cx="4089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700" b="1" dirty="0">
                <a:solidFill>
                  <a:srgbClr val="B2B2B2"/>
                </a:solidFill>
              </a:rPr>
              <a:t>FORMATION SECURITE</a:t>
            </a:r>
          </a:p>
        </p:txBody>
      </p:sp>
      <p:pic>
        <p:nvPicPr>
          <p:cNvPr id="4" name="intro avec fondu">
            <a:hlinkClick r:id="" action="ppaction://media"/>
            <a:extLst>
              <a:ext uri="{FF2B5EF4-FFF2-40B4-BE49-F238E27FC236}">
                <a16:creationId xmlns:a16="http://schemas.microsoft.com/office/drawing/2014/main" id="{A07896D8-ECBE-7D77-0796-527E44082EA7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80470" y="848783"/>
            <a:ext cx="244475" cy="244475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BC4BF1BF-4444-14A8-DD2D-7D0A6EBA0230}"/>
              </a:ext>
            </a:extLst>
          </p:cNvPr>
          <p:cNvGrpSpPr/>
          <p:nvPr/>
        </p:nvGrpSpPr>
        <p:grpSpPr>
          <a:xfrm>
            <a:off x="1498082" y="5886977"/>
            <a:ext cx="6147837" cy="628078"/>
            <a:chOff x="1498082" y="5886977"/>
            <a:chExt cx="6147837" cy="628078"/>
          </a:xfrm>
        </p:grpSpPr>
        <p:sp>
          <p:nvSpPr>
            <p:cNvPr id="5" name="Text Box 12">
              <a:extLst>
                <a:ext uri="{FF2B5EF4-FFF2-40B4-BE49-F238E27FC236}">
                  <a16:creationId xmlns:a16="http://schemas.microsoft.com/office/drawing/2014/main" id="{37D67BAC-21BA-F085-6660-CAF3AFE1F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082" y="5886977"/>
              <a:ext cx="614783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b="1" dirty="0">
                  <a:solidFill>
                    <a:srgbClr val="B2B2B2"/>
                  </a:solidFill>
                </a:rPr>
                <a:t>Utiliser ce bouton pour mettre en pause ou poursuivre cette formation</a:t>
              </a:r>
            </a:p>
          </p:txBody>
        </p:sp>
        <p:sp>
          <p:nvSpPr>
            <p:cNvPr id="6" name="Flèche : bas 5">
              <a:extLst>
                <a:ext uri="{FF2B5EF4-FFF2-40B4-BE49-F238E27FC236}">
                  <a16:creationId xmlns:a16="http://schemas.microsoft.com/office/drawing/2014/main" id="{3A34182E-8A8B-A00F-2655-63518DD8F46D}"/>
                </a:ext>
              </a:extLst>
            </p:cNvPr>
            <p:cNvSpPr/>
            <p:nvPr/>
          </p:nvSpPr>
          <p:spPr bwMode="auto">
            <a:xfrm>
              <a:off x="4441372" y="6207278"/>
              <a:ext cx="261257" cy="307777"/>
            </a:xfrm>
            <a:prstGeom prst="downArrow">
              <a:avLst/>
            </a:prstGeom>
            <a:solidFill>
              <a:srgbClr val="DDD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6"/>
    </mc:Choice>
    <mc:Fallback xmlns="">
      <p:transition spd="slow" advTm="7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372" grpId="0"/>
      <p:bldP spid="15372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>
            <a:extLst>
              <a:ext uri="{FF2B5EF4-FFF2-40B4-BE49-F238E27FC236}">
                <a16:creationId xmlns:a16="http://schemas.microsoft.com/office/drawing/2014/main" id="{C4871DCB-7346-CB16-5930-017AC42F6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252"/>
            <a:ext cx="9144000" cy="6891252"/>
          </a:xfrm>
          <a:prstGeom prst="rect">
            <a:avLst/>
          </a:prstGeom>
          <a:gradFill rotWithShape="1">
            <a:gsLst>
              <a:gs pos="0">
                <a:srgbClr val="EE6F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10254" name="Rectangle 14">
            <a:extLst>
              <a:ext uri="{FF2B5EF4-FFF2-40B4-BE49-F238E27FC236}">
                <a16:creationId xmlns:a16="http://schemas.microsoft.com/office/drawing/2014/main" id="{180E2B1C-E5CC-9A53-30FF-192E4D85B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2225"/>
            <a:ext cx="9144000" cy="1755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7178" name="Rectangle 27">
            <a:extLst>
              <a:ext uri="{FF2B5EF4-FFF2-40B4-BE49-F238E27FC236}">
                <a16:creationId xmlns:a16="http://schemas.microsoft.com/office/drawing/2014/main" id="{3F8376E7-826A-D6FD-8CDF-5679B4E96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1141413"/>
            <a:ext cx="8621712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pic>
        <p:nvPicPr>
          <p:cNvPr id="7179" name="Picture 18" descr="PalletJack_Glamour_v1">
            <a:extLst>
              <a:ext uri="{FF2B5EF4-FFF2-40B4-BE49-F238E27FC236}">
                <a16:creationId xmlns:a16="http://schemas.microsoft.com/office/drawing/2014/main" id="{F7C4F3FB-7C93-E1D7-6703-84C48B205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33" y="1635993"/>
            <a:ext cx="4087466" cy="308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24">
            <a:extLst>
              <a:ext uri="{FF2B5EF4-FFF2-40B4-BE49-F238E27FC236}">
                <a16:creationId xmlns:a16="http://schemas.microsoft.com/office/drawing/2014/main" id="{225681A6-B21D-89FE-5206-911CA56C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1141413"/>
            <a:ext cx="8621712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BBC986E-5734-A373-F8A7-160DB59F4C17}"/>
              </a:ext>
            </a:extLst>
          </p:cNvPr>
          <p:cNvGrpSpPr/>
          <p:nvPr/>
        </p:nvGrpSpPr>
        <p:grpSpPr>
          <a:xfrm>
            <a:off x="428625" y="719052"/>
            <a:ext cx="5323551" cy="1668548"/>
            <a:chOff x="428625" y="719052"/>
            <a:chExt cx="5323551" cy="1668548"/>
          </a:xfrm>
        </p:grpSpPr>
        <p:sp>
          <p:nvSpPr>
            <p:cNvPr id="7177" name="Text Box 35">
              <a:extLst>
                <a:ext uri="{FF2B5EF4-FFF2-40B4-BE49-F238E27FC236}">
                  <a16:creationId xmlns:a16="http://schemas.microsoft.com/office/drawing/2014/main" id="{C94AD761-1009-72AC-5515-8F3ABF364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25" y="1549400"/>
              <a:ext cx="5280025" cy="8382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E06B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6600"/>
                </a:lnSpc>
              </a:pPr>
              <a:r>
                <a:rPr lang="en-US" altLang="fr-FR" sz="6600" dirty="0" err="1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Electrique</a:t>
              </a:r>
              <a:endParaRPr lang="en-US" altLang="fr-FR" sz="6600" dirty="0">
                <a:solidFill>
                  <a:schemeClr val="bg1"/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10301" name="Text Box 61">
              <a:extLst>
                <a:ext uri="{FF2B5EF4-FFF2-40B4-BE49-F238E27FC236}">
                  <a16:creationId xmlns:a16="http://schemas.microsoft.com/office/drawing/2014/main" id="{B1B584F3-DE3F-50BA-B94C-4FCF7DBCB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89" y="719052"/>
              <a:ext cx="5322887" cy="93027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E06B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6600"/>
                </a:lnSpc>
              </a:pPr>
              <a:r>
                <a:rPr lang="en-US" altLang="fr-FR" sz="6600" dirty="0" err="1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Transpalette</a:t>
              </a:r>
              <a:endParaRPr lang="en-US" altLang="fr-FR" sz="6600" dirty="0">
                <a:solidFill>
                  <a:schemeClr val="bg1"/>
                </a:solidFill>
                <a:latin typeface="Franklin Gothic Heavy" panose="020B0903020102020204" pitchFamily="34" charset="0"/>
              </a:endParaRPr>
            </a:p>
          </p:txBody>
        </p:sp>
      </p:grpSp>
      <p:pic>
        <p:nvPicPr>
          <p:cNvPr id="5" name="bienvenue">
            <a:hlinkClick r:id="" action="ppaction://media"/>
            <a:extLst>
              <a:ext uri="{FF2B5EF4-FFF2-40B4-BE49-F238E27FC236}">
                <a16:creationId xmlns:a16="http://schemas.microsoft.com/office/drawing/2014/main" id="{63E1FDD6-C9C6-0AFA-1B4A-FCFD405F3E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69166" y="3184525"/>
            <a:ext cx="244475" cy="244475"/>
          </a:xfrm>
          <a:prstGeom prst="rect">
            <a:avLst/>
          </a:prstGeom>
        </p:spPr>
      </p:pic>
      <p:sp>
        <p:nvSpPr>
          <p:cNvPr id="10302" name="Text Box 62">
            <a:extLst>
              <a:ext uri="{FF2B5EF4-FFF2-40B4-BE49-F238E27FC236}">
                <a16:creationId xmlns:a16="http://schemas.microsoft.com/office/drawing/2014/main" id="{4D8F8222-A304-4D04-47EF-D4C963425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5424080"/>
            <a:ext cx="8189912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400"/>
              </a:lnSpc>
            </a:pPr>
            <a:r>
              <a:rPr lang="en-US" altLang="fr-FR" sz="3200" dirty="0">
                <a:solidFill>
                  <a:srgbClr val="FF9900"/>
                </a:solidFill>
                <a:latin typeface="Franklin Gothic Heavy" panose="020B0903020102020204" pitchFamily="34" charset="0"/>
              </a:rPr>
              <a:t>Formation et Certification des </a:t>
            </a:r>
            <a:r>
              <a:rPr lang="en-US" altLang="fr-FR" sz="3200" dirty="0" err="1">
                <a:solidFill>
                  <a:srgbClr val="FF9900"/>
                </a:solidFill>
                <a:latin typeface="Franklin Gothic Heavy" panose="020B0903020102020204" pitchFamily="34" charset="0"/>
              </a:rPr>
              <a:t>Opérateurs</a:t>
            </a:r>
            <a:endParaRPr lang="en-US" altLang="fr-FR" sz="3200" dirty="0">
              <a:solidFill>
                <a:srgbClr val="FF9900"/>
              </a:solidFill>
              <a:latin typeface="Franklin Gothic Heavy" panose="020B0903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48"/>
    </mc:Choice>
    <mc:Fallback>
      <p:transition spd="slow" advClick="0" advTm="1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248" grpId="0" animBg="1"/>
      <p:bldP spid="10248" grpId="1" animBg="1"/>
      <p:bldP spid="10254" grpId="0" animBg="1"/>
      <p:bldP spid="10254" grpId="1" animBg="1"/>
      <p:bldP spid="10301" grpId="0"/>
      <p:bldP spid="10301" grpId="1"/>
      <p:bldP spid="10302" grpId="0"/>
      <p:bldP spid="10302" grpId="1"/>
      <p:bldP spid="10302" grpId="2"/>
    </p:bldLst>
  </p:timing>
  <p:extLst>
    <p:ext uri="{E180D4A7-C9FB-4DFB-919C-405C955672EB}">
      <p14:showEvtLst xmlns:p14="http://schemas.microsoft.com/office/powerpoint/2010/main">
        <p14:playEvt time="557" objId="5"/>
        <p14:stopEvt time="1148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88">
            <a:extLst>
              <a:ext uri="{FF2B5EF4-FFF2-40B4-BE49-F238E27FC236}">
                <a16:creationId xmlns:a16="http://schemas.microsoft.com/office/drawing/2014/main" id="{28B54122-E2AF-D280-B9EF-9F4FD893F928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4000" cy="6865938"/>
            <a:chOff x="0" y="0"/>
            <a:chExt cx="5760" cy="4325"/>
          </a:xfrm>
        </p:grpSpPr>
        <p:sp>
          <p:nvSpPr>
            <p:cNvPr id="9237" name="Rectangle 4">
              <a:extLst>
                <a:ext uri="{FF2B5EF4-FFF2-40B4-BE49-F238E27FC236}">
                  <a16:creationId xmlns:a16="http://schemas.microsoft.com/office/drawing/2014/main" id="{CEA49806-2A40-36AE-917E-DA10747E1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3888"/>
            </a:xfrm>
            <a:prstGeom prst="rect">
              <a:avLst/>
            </a:prstGeom>
            <a:gradFill rotWithShape="1">
              <a:gsLst>
                <a:gs pos="0">
                  <a:srgbClr val="EE6F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9238" name="Rectangle 5">
              <a:extLst>
                <a:ext uri="{FF2B5EF4-FFF2-40B4-BE49-F238E27FC236}">
                  <a16:creationId xmlns:a16="http://schemas.microsoft.com/office/drawing/2014/main" id="{B75E5C40-BCBE-88C7-EEDB-CB6DFE562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219"/>
              <a:ext cx="5760" cy="11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</p:grpSp>
      <p:sp>
        <p:nvSpPr>
          <p:cNvPr id="30729" name="Text Box 9">
            <a:extLst>
              <a:ext uri="{FF2B5EF4-FFF2-40B4-BE49-F238E27FC236}">
                <a16:creationId xmlns:a16="http://schemas.microsoft.com/office/drawing/2014/main" id="{E5F3EFC4-D5C7-81F6-0993-313201819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411163"/>
            <a:ext cx="8047037" cy="7366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D06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5800"/>
              </a:lnSpc>
            </a:pPr>
            <a:r>
              <a:rPr lang="en-US" altLang="fr-FR" sz="5200">
                <a:solidFill>
                  <a:schemeClr val="bg1"/>
                </a:solidFill>
                <a:latin typeface="Franklin Gothic Heavy" panose="020B0903020102020204" pitchFamily="34" charset="0"/>
              </a:rPr>
              <a:t>Qui doit être certifié ?</a:t>
            </a:r>
          </a:p>
        </p:txBody>
      </p:sp>
      <p:pic>
        <p:nvPicPr>
          <p:cNvPr id="30740" name="Picture 20" descr="BigBruteLogo_Final_dude_solo">
            <a:extLst>
              <a:ext uri="{FF2B5EF4-FFF2-40B4-BE49-F238E27FC236}">
                <a16:creationId xmlns:a16="http://schemas.microsoft.com/office/drawing/2014/main" id="{521F4E3C-8189-AA13-9714-B843ADF8829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b="37398"/>
          <a:stretch>
            <a:fillRect/>
          </a:stretch>
        </p:blipFill>
        <p:spPr bwMode="auto">
          <a:xfrm>
            <a:off x="0" y="4673600"/>
            <a:ext cx="31940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64AFAF0E-68F8-F24A-8F56-FDAB4495143E}"/>
              </a:ext>
            </a:extLst>
          </p:cNvPr>
          <p:cNvGrpSpPr/>
          <p:nvPr/>
        </p:nvGrpSpPr>
        <p:grpSpPr>
          <a:xfrm>
            <a:off x="458787" y="1600200"/>
            <a:ext cx="8226425" cy="1409700"/>
            <a:chOff x="458788" y="1560513"/>
            <a:chExt cx="8226425" cy="1409700"/>
          </a:xfrm>
        </p:grpSpPr>
        <p:sp>
          <p:nvSpPr>
            <p:cNvPr id="30807" name="AutoShape 8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652946F-B9EF-A299-C612-9A2ECEE59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8" y="1560513"/>
              <a:ext cx="8226425" cy="8683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>
                    <a:alpha val="35001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30730" name="Text Box 10">
              <a:hlinkClick r:id="rId10" action="ppaction://hlinksldjump"/>
              <a:extLst>
                <a:ext uri="{FF2B5EF4-FFF2-40B4-BE49-F238E27FC236}">
                  <a16:creationId xmlns:a16="http://schemas.microsoft.com/office/drawing/2014/main" id="{F2E53CEF-C7BF-D492-C442-8253A1C2A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3413" y="1751013"/>
              <a:ext cx="671535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fr-FR" sz="3200" dirty="0">
                  <a:latin typeface="Franklin Gothic Demi" panose="020B0703020102020204" pitchFamily="34" charset="0"/>
                </a:rPr>
                <a:t>Je suis un </a:t>
              </a:r>
              <a:r>
                <a:rPr lang="en-US" altLang="fr-FR" sz="3200" dirty="0" err="1">
                  <a:latin typeface="Franklin Gothic Demi" panose="020B0703020102020204" pitchFamily="34" charset="0"/>
                </a:rPr>
                <a:t>nouvel</a:t>
              </a:r>
              <a:r>
                <a:rPr lang="en-US" altLang="fr-FR" sz="3200" dirty="0">
                  <a:latin typeface="Franklin Gothic Demi" panose="020B0703020102020204" pitchFamily="34" charset="0"/>
                </a:rPr>
                <a:t> </a:t>
              </a:r>
              <a:r>
                <a:rPr lang="en-US" altLang="fr-FR" sz="3200" dirty="0" err="1">
                  <a:latin typeface="Franklin Gothic Demi" panose="020B0703020102020204" pitchFamily="34" charset="0"/>
                </a:rPr>
                <a:t>opérateur</a:t>
              </a:r>
              <a:endParaRPr lang="en-US" altLang="fr-FR" sz="3200" dirty="0">
                <a:latin typeface="Franklin Gothic Demi" panose="020B0703020102020204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altLang="fr-FR" sz="3200" dirty="0">
                <a:latin typeface="Franklin Gothic Demi" panose="020B0703020102020204" pitchFamily="34" charset="0"/>
              </a:endParaRPr>
            </a:p>
          </p:txBody>
        </p:sp>
        <p:sp>
          <p:nvSpPr>
            <p:cNvPr id="30798" name="AutoShape 78">
              <a:hlinkClick r:id="rId10" action="ppaction://hlinksldjump"/>
              <a:extLst>
                <a:ext uri="{FF2B5EF4-FFF2-40B4-BE49-F238E27FC236}">
                  <a16:creationId xmlns:a16="http://schemas.microsoft.com/office/drawing/2014/main" id="{81BE96DA-609C-4BE4-DDEB-B03F28DF4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463" y="1651000"/>
              <a:ext cx="744537" cy="6858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F89"/>
                </a:gs>
                <a:gs pos="100000">
                  <a:srgbClr val="FFFFFF"/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B7809E04-72D2-6A33-D19E-440768B84887}"/>
              </a:ext>
            </a:extLst>
          </p:cNvPr>
          <p:cNvGrpSpPr/>
          <p:nvPr/>
        </p:nvGrpSpPr>
        <p:grpSpPr>
          <a:xfrm>
            <a:off x="458788" y="2549525"/>
            <a:ext cx="8226425" cy="868363"/>
            <a:chOff x="458788" y="2549525"/>
            <a:chExt cx="8226425" cy="868363"/>
          </a:xfrm>
        </p:grpSpPr>
        <p:sp>
          <p:nvSpPr>
            <p:cNvPr id="30809" name="AutoShape 89">
              <a:extLst>
                <a:ext uri="{FF2B5EF4-FFF2-40B4-BE49-F238E27FC236}">
                  <a16:creationId xmlns:a16="http://schemas.microsoft.com/office/drawing/2014/main" id="{72BBF7B1-7637-4BB8-D940-B3A07D8D1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8" y="2549525"/>
              <a:ext cx="8226425" cy="8683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>
                    <a:alpha val="35001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30731" name="Text Box 11">
              <a:hlinkClick r:id="rId11" action="ppaction://hlinksldjump"/>
              <a:extLst>
                <a:ext uri="{FF2B5EF4-FFF2-40B4-BE49-F238E27FC236}">
                  <a16:creationId xmlns:a16="http://schemas.microsoft.com/office/drawing/2014/main" id="{D4E63AF6-6C4C-4396-A723-6FB78E1A8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3413" y="2744788"/>
              <a:ext cx="671535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fr-FR" sz="3200" dirty="0" err="1">
                  <a:latin typeface="Franklin Gothic Demi" panose="020B0703020102020204" pitchFamily="34" charset="0"/>
                </a:rPr>
                <a:t>J’ai</a:t>
              </a:r>
              <a:r>
                <a:rPr lang="en-US" altLang="fr-FR" sz="3200" dirty="0">
                  <a:latin typeface="Franklin Gothic Demi" panose="020B0703020102020204" pitchFamily="34" charset="0"/>
                </a:rPr>
                <a:t> </a:t>
              </a:r>
              <a:r>
                <a:rPr lang="en-US" altLang="fr-FR" sz="3200" dirty="0" err="1">
                  <a:latin typeface="Franklin Gothic Demi" panose="020B0703020102020204" pitchFamily="34" charset="0"/>
                </a:rPr>
                <a:t>été</a:t>
              </a:r>
              <a:r>
                <a:rPr lang="en-US" altLang="fr-FR" sz="3200" dirty="0">
                  <a:latin typeface="Franklin Gothic Demi" panose="020B0703020102020204" pitchFamily="34" charset="0"/>
                </a:rPr>
                <a:t> </a:t>
              </a:r>
              <a:r>
                <a:rPr lang="en-US" altLang="fr-FR" sz="3200" dirty="0" err="1">
                  <a:latin typeface="Franklin Gothic Demi" panose="020B0703020102020204" pitchFamily="34" charset="0"/>
                </a:rPr>
                <a:t>certifié</a:t>
              </a:r>
              <a:r>
                <a:rPr lang="en-US" altLang="fr-FR" sz="3200" dirty="0">
                  <a:latin typeface="Franklin Gothic Demi" panose="020B0703020102020204" pitchFamily="34" charset="0"/>
                </a:rPr>
                <a:t> il y a plus de 3 </a:t>
              </a:r>
              <a:r>
                <a:rPr lang="en-US" altLang="fr-FR" sz="3200" dirty="0" err="1">
                  <a:latin typeface="Franklin Gothic Demi" panose="020B0703020102020204" pitchFamily="34" charset="0"/>
                </a:rPr>
                <a:t>ans</a:t>
              </a:r>
              <a:endParaRPr lang="en-US" altLang="fr-FR" sz="3200" dirty="0">
                <a:latin typeface="Franklin Gothic Demi" panose="020B0703020102020204" pitchFamily="34" charset="0"/>
              </a:endParaRPr>
            </a:p>
          </p:txBody>
        </p:sp>
        <p:sp>
          <p:nvSpPr>
            <p:cNvPr id="30802" name="AutoShape 82">
              <a:hlinkClick r:id="rId11" action="ppaction://hlinksldjump"/>
              <a:extLst>
                <a:ext uri="{FF2B5EF4-FFF2-40B4-BE49-F238E27FC236}">
                  <a16:creationId xmlns:a16="http://schemas.microsoft.com/office/drawing/2014/main" id="{4E6692EF-6C19-0BF2-015E-7B2E6A999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463" y="2644775"/>
              <a:ext cx="744537" cy="6858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F89"/>
                </a:gs>
                <a:gs pos="100000">
                  <a:srgbClr val="FFFFFF"/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AB0DFF3D-CFD3-B6FD-697D-E5F399BDDA43}"/>
              </a:ext>
            </a:extLst>
          </p:cNvPr>
          <p:cNvGrpSpPr/>
          <p:nvPr/>
        </p:nvGrpSpPr>
        <p:grpSpPr>
          <a:xfrm>
            <a:off x="455613" y="3525838"/>
            <a:ext cx="8283574" cy="974160"/>
            <a:chOff x="458788" y="3540125"/>
            <a:chExt cx="8283574" cy="974160"/>
          </a:xfrm>
        </p:grpSpPr>
        <p:sp>
          <p:nvSpPr>
            <p:cNvPr id="30810" name="AutoShape 90">
              <a:hlinkClick r:id="rId11" action="ppaction://hlinksldjump"/>
              <a:extLst>
                <a:ext uri="{FF2B5EF4-FFF2-40B4-BE49-F238E27FC236}">
                  <a16:creationId xmlns:a16="http://schemas.microsoft.com/office/drawing/2014/main" id="{40CFD57C-B6A5-11CA-B0E0-AE2ECD382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8" y="3540125"/>
              <a:ext cx="8226425" cy="8683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>
                    <a:alpha val="35001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30732" name="Text Box 12">
              <a:hlinkClick r:id="rId11" action="ppaction://hlinksldjump"/>
              <a:extLst>
                <a:ext uri="{FF2B5EF4-FFF2-40B4-BE49-F238E27FC236}">
                  <a16:creationId xmlns:a16="http://schemas.microsoft.com/office/drawing/2014/main" id="{B0512DF9-8AF5-D900-1A7A-8B0F3DC18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3412" y="3686285"/>
              <a:ext cx="6838950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fr-FR" sz="3200" dirty="0" err="1">
                  <a:latin typeface="Franklin Gothic Demi" panose="020B0703020102020204" pitchFamily="34" charset="0"/>
                </a:rPr>
                <a:t>J’ai</a:t>
              </a:r>
              <a:r>
                <a:rPr lang="en-US" altLang="fr-FR" sz="3200" dirty="0">
                  <a:latin typeface="Franklin Gothic Demi" panose="020B0703020102020204" pitchFamily="34" charset="0"/>
                </a:rPr>
                <a:t> fait </a:t>
              </a:r>
              <a:r>
                <a:rPr lang="en-US" altLang="fr-FR" sz="3200" dirty="0" err="1">
                  <a:latin typeface="Franklin Gothic Demi" panose="020B0703020102020204" pitchFamily="34" charset="0"/>
                </a:rPr>
                <a:t>l’objet</a:t>
              </a:r>
              <a:r>
                <a:rPr lang="en-US" altLang="fr-FR" sz="3200" dirty="0">
                  <a:latin typeface="Franklin Gothic Demi" panose="020B0703020102020204" pitchFamily="34" charset="0"/>
                </a:rPr>
                <a:t> d’un rapport </a:t>
              </a:r>
              <a:r>
                <a:rPr lang="en-US" altLang="fr-FR" sz="3200" dirty="0" err="1">
                  <a:latin typeface="Franklin Gothic Demi" panose="020B0703020102020204" pitchFamily="34" charset="0"/>
                </a:rPr>
                <a:t>d’incident</a:t>
              </a:r>
              <a:endParaRPr lang="en-US" altLang="fr-FR" sz="3200" dirty="0">
                <a:latin typeface="Franklin Gothic Demi" panose="020B0703020102020204" pitchFamily="34" charset="0"/>
              </a:endParaRPr>
            </a:p>
          </p:txBody>
        </p:sp>
        <p:sp>
          <p:nvSpPr>
            <p:cNvPr id="30805" name="AutoShape 85">
              <a:hlinkClick r:id="rId11" action="ppaction://hlinksldjump"/>
              <a:extLst>
                <a:ext uri="{FF2B5EF4-FFF2-40B4-BE49-F238E27FC236}">
                  <a16:creationId xmlns:a16="http://schemas.microsoft.com/office/drawing/2014/main" id="{0FB090CE-1F60-6933-5525-50E4DEC56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463" y="3632200"/>
              <a:ext cx="744537" cy="6858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F89"/>
                </a:gs>
                <a:gs pos="100000">
                  <a:srgbClr val="FFFFFF"/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</p:grpSp>
      <p:sp>
        <p:nvSpPr>
          <p:cNvPr id="9230" name="Rectangle 257">
            <a:extLst>
              <a:ext uri="{FF2B5EF4-FFF2-40B4-BE49-F238E27FC236}">
                <a16:creationId xmlns:a16="http://schemas.microsoft.com/office/drawing/2014/main" id="{8C8E5F8A-B6A6-A9AE-254B-82FCE1D30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3081338"/>
            <a:ext cx="39147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grpSp>
        <p:nvGrpSpPr>
          <p:cNvPr id="30986" name="Group 266">
            <a:extLst>
              <a:ext uri="{FF2B5EF4-FFF2-40B4-BE49-F238E27FC236}">
                <a16:creationId xmlns:a16="http://schemas.microsoft.com/office/drawing/2014/main" id="{9B56BC8C-6F55-745D-EE5C-0172FB6AD409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920875" y="4860925"/>
            <a:ext cx="7223125" cy="1204913"/>
            <a:chOff x="1210" y="3062"/>
            <a:chExt cx="4166" cy="759"/>
          </a:xfrm>
        </p:grpSpPr>
        <p:sp>
          <p:nvSpPr>
            <p:cNvPr id="9232" name="Rectangle 265">
              <a:extLst>
                <a:ext uri="{FF2B5EF4-FFF2-40B4-BE49-F238E27FC236}">
                  <a16:creationId xmlns:a16="http://schemas.microsoft.com/office/drawing/2014/main" id="{1EFE4394-808E-BBE9-C503-A390F6024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3062"/>
              <a:ext cx="2678" cy="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9233" name="AutoShape 259">
              <a:extLst>
                <a:ext uri="{FF2B5EF4-FFF2-40B4-BE49-F238E27FC236}">
                  <a16:creationId xmlns:a16="http://schemas.microsoft.com/office/drawing/2014/main" id="{D2C75722-F828-A806-164D-A18CC3EDC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" y="3113"/>
              <a:ext cx="3378" cy="632"/>
            </a:xfrm>
            <a:prstGeom prst="roundRect">
              <a:avLst>
                <a:gd name="adj" fmla="val 8380"/>
              </a:avLst>
            </a:prstGeom>
            <a:solidFill>
              <a:schemeClr val="bg1"/>
            </a:solidFill>
            <a:ln w="57150">
              <a:solidFill>
                <a:srgbClr val="B2B2B2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2100"/>
                </a:lnSpc>
                <a:spcBef>
                  <a:spcPts val="800"/>
                </a:spcBef>
              </a:pPr>
              <a:endParaRPr lang="fr-FR" altLang="fr-FR" sz="2200" i="1">
                <a:latin typeface="Franklin Gothic Demi" panose="020B0703020102020204" pitchFamily="34" charset="0"/>
              </a:endParaRPr>
            </a:p>
          </p:txBody>
        </p:sp>
        <p:sp>
          <p:nvSpPr>
            <p:cNvPr id="9234" name="AutoShape 258">
              <a:extLst>
                <a:ext uri="{FF2B5EF4-FFF2-40B4-BE49-F238E27FC236}">
                  <a16:creationId xmlns:a16="http://schemas.microsoft.com/office/drawing/2014/main" id="{50BDB5A3-8677-B0A2-A341-7F506342A7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329" y="3178"/>
              <a:ext cx="264" cy="501"/>
            </a:xfrm>
            <a:prstGeom prst="triangle">
              <a:avLst>
                <a:gd name="adj" fmla="val 50000"/>
              </a:avLst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9235" name="AutoShape 264">
              <a:extLst>
                <a:ext uri="{FF2B5EF4-FFF2-40B4-BE49-F238E27FC236}">
                  <a16:creationId xmlns:a16="http://schemas.microsoft.com/office/drawing/2014/main" id="{BEEBEDB6-DEC4-6FCF-D7C4-02CEF2962B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458" y="3178"/>
              <a:ext cx="264" cy="50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9236" name="Text Box 263">
              <a:extLst>
                <a:ext uri="{FF2B5EF4-FFF2-40B4-BE49-F238E27FC236}">
                  <a16:creationId xmlns:a16="http://schemas.microsoft.com/office/drawing/2014/main" id="{478C5805-BD13-1354-D39C-5B19FB8BB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3192"/>
              <a:ext cx="3372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2200"/>
                </a:lnSpc>
                <a:spcBef>
                  <a:spcPts val="800"/>
                </a:spcBef>
              </a:pPr>
              <a:r>
                <a:rPr lang="en-US" altLang="fr-FR" sz="2100" i="1">
                  <a:latin typeface="Franklin Gothic Demi" panose="020B0703020102020204" pitchFamily="34" charset="0"/>
                </a:rPr>
                <a:t>Vous savez dans quel groupe vous êtes…</a:t>
              </a:r>
            </a:p>
            <a:p>
              <a:pPr eaLnBrk="1" hangingPunct="1">
                <a:lnSpc>
                  <a:spcPts val="2200"/>
                </a:lnSpc>
                <a:spcBef>
                  <a:spcPts val="800"/>
                </a:spcBef>
              </a:pPr>
              <a:r>
                <a:rPr lang="en-US" altLang="fr-FR" sz="2100" i="1">
                  <a:latin typeface="Franklin Gothic Demi" panose="020B0703020102020204" pitchFamily="34" charset="0"/>
                </a:rPr>
                <a:t>Alors cliquez sur votre groupe, et commençons !</a:t>
              </a:r>
            </a:p>
          </p:txBody>
        </p:sp>
      </p:grpSp>
      <p:pic>
        <p:nvPicPr>
          <p:cNvPr id="2" name="commencons">
            <a:hlinkClick r:id="" action="ppaction://media"/>
            <a:extLst>
              <a:ext uri="{FF2B5EF4-FFF2-40B4-BE49-F238E27FC236}">
                <a16:creationId xmlns:a16="http://schemas.microsoft.com/office/drawing/2014/main" id="{E9476FEF-D662-28AB-958B-BEEB6418FB2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57551" y="2305050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4"/>
    </mc:Choice>
    <mc:Fallback xmlns="">
      <p:transition spd="slow" advTm="5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29" grpId="0"/>
      <p:bldP spid="30807" grpId="0" animBg="1"/>
      <p:bldP spid="30730" grpId="0"/>
      <p:bldP spid="30798" grpId="0" animBg="1"/>
      <p:bldP spid="30809" grpId="0" animBg="1"/>
      <p:bldP spid="30731" grpId="0"/>
      <p:bldP spid="30802" grpId="0" animBg="1"/>
      <p:bldP spid="30810" grpId="0" animBg="1"/>
      <p:bldP spid="30732" grpId="0"/>
      <p:bldP spid="30805" grpId="0" animBg="1"/>
    </p:bldLst>
  </p:timing>
  <p:extLst>
    <p:ext uri="{E180D4A7-C9FB-4DFB-919C-405C955672EB}">
      <p14:showEvtLst xmlns:p14="http://schemas.microsoft.com/office/powerpoint/2010/main">
        <p14:playEvt time="387" objId="2"/>
        <p14:stopEvt time="5534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B40A0-4704-A2D8-44BE-C124EAD12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4">
            <a:extLst>
              <a:ext uri="{FF2B5EF4-FFF2-40B4-BE49-F238E27FC236}">
                <a16:creationId xmlns:a16="http://schemas.microsoft.com/office/drawing/2014/main" id="{6E9719AE-B848-524E-6472-2F39D0B00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83758"/>
            <a:ext cx="9144000" cy="6172200"/>
          </a:xfrm>
          <a:prstGeom prst="rect">
            <a:avLst/>
          </a:prstGeom>
          <a:gradFill rotWithShape="1">
            <a:gsLst>
              <a:gs pos="0">
                <a:srgbClr val="EE6F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90" name="Rectangle 46">
            <a:extLst>
              <a:ext uri="{FF2B5EF4-FFF2-40B4-BE49-F238E27FC236}">
                <a16:creationId xmlns:a16="http://schemas.microsoft.com/office/drawing/2014/main" id="{08915E89-4822-C361-526C-F3D11E315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1828800" cy="6858000"/>
          </a:xfrm>
          <a:prstGeom prst="rect">
            <a:avLst/>
          </a:pr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86" name="Rectangle 42">
            <a:extLst>
              <a:ext uri="{FF2B5EF4-FFF2-40B4-BE49-F238E27FC236}">
                <a16:creationId xmlns:a16="http://schemas.microsoft.com/office/drawing/2014/main" id="{9EC5EA5C-D11A-AD49-4676-90549AA7F6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4600" y="3392941"/>
            <a:ext cx="6630987" cy="1284967"/>
          </a:xfrm>
          <a:effectLst>
            <a:outerShdw dist="45791" dir="2021404" algn="ctr" rotWithShape="0">
              <a:srgbClr val="E06B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fr-FR" sz="4000" dirty="0" err="1"/>
              <a:t>Cette</a:t>
            </a:r>
            <a:r>
              <a:rPr lang="en-US" altLang="fr-FR" sz="4000" dirty="0"/>
              <a:t> formation sera </a:t>
            </a:r>
            <a:r>
              <a:rPr lang="en-US" altLang="fr-FR" sz="4000" dirty="0" err="1"/>
              <a:t>prochainement</a:t>
            </a:r>
            <a:r>
              <a:rPr lang="en-US" altLang="fr-FR" sz="4000" dirty="0"/>
              <a:t> disponible</a:t>
            </a:r>
          </a:p>
        </p:txBody>
      </p:sp>
      <p:sp>
        <p:nvSpPr>
          <p:cNvPr id="11271" name="AutoShape 22">
            <a:extLst>
              <a:ext uri="{FF2B5EF4-FFF2-40B4-BE49-F238E27FC236}">
                <a16:creationId xmlns:a16="http://schemas.microsoft.com/office/drawing/2014/main" id="{2EB5782A-03C1-15C7-B427-399E5CB1C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349625"/>
            <a:ext cx="1371600" cy="1371600"/>
          </a:xfrm>
          <a:prstGeom prst="roundRect">
            <a:avLst>
              <a:gd name="adj" fmla="val 10699"/>
            </a:avLst>
          </a:prstGeom>
          <a:gradFill rotWithShape="1">
            <a:gsLst>
              <a:gs pos="0">
                <a:srgbClr val="FF9900"/>
              </a:gs>
              <a:gs pos="100000">
                <a:srgbClr val="FFFFFF"/>
              </a:gs>
            </a:gsLst>
            <a:lin ang="5400000" scaled="1"/>
          </a:gra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Graphique 3" descr="Avertissement avec un remplissage uni">
            <a:extLst>
              <a:ext uri="{FF2B5EF4-FFF2-40B4-BE49-F238E27FC236}">
                <a16:creationId xmlns:a16="http://schemas.microsoft.com/office/drawing/2014/main" id="{7843EF3A-59AE-B471-7FBB-6D7BB9B9F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400" y="3598863"/>
            <a:ext cx="914400" cy="914400"/>
          </a:xfrm>
          <a:prstGeom prst="rect">
            <a:avLst/>
          </a:prstGeom>
        </p:spPr>
      </p:pic>
      <p:grpSp>
        <p:nvGrpSpPr>
          <p:cNvPr id="5" name="Group 9">
            <a:extLst>
              <a:ext uri="{FF2B5EF4-FFF2-40B4-BE49-F238E27FC236}">
                <a16:creationId xmlns:a16="http://schemas.microsoft.com/office/drawing/2014/main" id="{684DA741-3011-6B1E-3255-1F668992A06F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514600" y="5494979"/>
            <a:ext cx="2630602" cy="773113"/>
            <a:chOff x="1847" y="3177"/>
            <a:chExt cx="1516" cy="487"/>
          </a:xfrm>
        </p:grpSpPr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DE0EA2E-738A-512F-4554-07A949770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230"/>
              <a:ext cx="1440" cy="381"/>
            </a:xfrm>
            <a:prstGeom prst="roundRect">
              <a:avLst>
                <a:gd name="adj" fmla="val 13528"/>
              </a:avLst>
            </a:prstGeom>
            <a:gradFill rotWithShape="1">
              <a:gsLst>
                <a:gs pos="0">
                  <a:srgbClr val="EE6F00"/>
                </a:gs>
                <a:gs pos="100000">
                  <a:srgbClr val="FF9900"/>
                </a:gs>
              </a:gsLst>
              <a:lin ang="5400000" scaled="1"/>
            </a:gradFill>
            <a:ln w="57150">
              <a:solidFill>
                <a:srgbClr val="FF9900"/>
              </a:solidFill>
              <a:round/>
              <a:headEnd/>
              <a:tailEnd/>
            </a:ln>
            <a:effectLst>
              <a:outerShdw dist="71842" dir="2700000" algn="ctr" rotWithShape="0">
                <a:srgbClr val="000000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 Box 11">
              <a:hlinkClick r:id="rId7" action="ppaction://hlinksldjump"/>
              <a:extLst>
                <a:ext uri="{FF2B5EF4-FFF2-40B4-BE49-F238E27FC236}">
                  <a16:creationId xmlns:a16="http://schemas.microsoft.com/office/drawing/2014/main" id="{2BB2630F-464F-0649-CB59-1D38B89EC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" y="3177"/>
              <a:ext cx="1516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+mn-cs"/>
                </a:rPr>
                <a:t>Retour au menu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337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0" grpId="0" animBg="1"/>
      <p:bldP spid="61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4">
            <a:extLst>
              <a:ext uri="{FF2B5EF4-FFF2-40B4-BE49-F238E27FC236}">
                <a16:creationId xmlns:a16="http://schemas.microsoft.com/office/drawing/2014/main" id="{07E43D60-14E9-727F-7592-373035EA7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172200"/>
          </a:xfrm>
          <a:prstGeom prst="rect">
            <a:avLst/>
          </a:prstGeom>
          <a:gradFill rotWithShape="1">
            <a:gsLst>
              <a:gs pos="0">
                <a:srgbClr val="EE6F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45">
            <a:extLst>
              <a:ext uri="{FF2B5EF4-FFF2-40B4-BE49-F238E27FC236}">
                <a16:creationId xmlns:a16="http://schemas.microsoft.com/office/drawing/2014/main" id="{B7479F59-D773-1B72-D956-44B86991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10163"/>
            <a:ext cx="9144000" cy="1755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90" name="Rectangle 46">
            <a:extLst>
              <a:ext uri="{FF2B5EF4-FFF2-40B4-BE49-F238E27FC236}">
                <a16:creationId xmlns:a16="http://schemas.microsoft.com/office/drawing/2014/main" id="{C420803D-77AF-11AE-C11B-9D255B82C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1828800" cy="6858000"/>
          </a:xfrm>
          <a:prstGeom prst="rect">
            <a:avLst/>
          </a:pr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86" name="Rectangle 42">
            <a:extLst>
              <a:ext uri="{FF2B5EF4-FFF2-40B4-BE49-F238E27FC236}">
                <a16:creationId xmlns:a16="http://schemas.microsoft.com/office/drawing/2014/main" id="{3E120711-CA9E-9B18-1314-9DD6581D99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3013" y="754063"/>
            <a:ext cx="6302375" cy="3302000"/>
          </a:xfrm>
          <a:effectLst>
            <a:outerShdw dist="45791" dir="2021404" algn="ctr" rotWithShape="0">
              <a:srgbClr val="E06B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altLang="fr-FR" sz="5400" dirty="0" err="1"/>
              <a:t>Découvrir</a:t>
            </a:r>
            <a:r>
              <a:rPr lang="en-US" altLang="fr-FR" sz="5400" dirty="0"/>
              <a:t> le </a:t>
            </a:r>
            <a:r>
              <a:rPr lang="en-US" altLang="fr-FR" sz="5400" dirty="0" err="1"/>
              <a:t>Transpalette</a:t>
            </a:r>
            <a:r>
              <a:rPr lang="en-US" altLang="fr-FR" sz="5400" dirty="0"/>
              <a:t> </a:t>
            </a:r>
            <a:r>
              <a:rPr lang="en-US" altLang="fr-FR" sz="5400" dirty="0" err="1"/>
              <a:t>Electrique</a:t>
            </a:r>
            <a:r>
              <a:rPr lang="en-US" altLang="fr-FR" sz="5400" dirty="0"/>
              <a:t> </a:t>
            </a:r>
            <a:br>
              <a:rPr lang="en-US" altLang="fr-FR" sz="5400" dirty="0"/>
            </a:br>
            <a:r>
              <a:rPr lang="en-US" altLang="fr-FR" sz="5400" dirty="0"/>
              <a:t>pour les nouveaux </a:t>
            </a:r>
            <a:r>
              <a:rPr lang="en-US" altLang="fr-FR" sz="5400" dirty="0" err="1"/>
              <a:t>Opérateurs</a:t>
            </a:r>
            <a:endParaRPr lang="en-US" altLang="fr-FR" sz="5400" dirty="0"/>
          </a:p>
        </p:txBody>
      </p:sp>
      <p:grpSp>
        <p:nvGrpSpPr>
          <p:cNvPr id="6262" name="Group 118">
            <a:extLst>
              <a:ext uri="{FF2B5EF4-FFF2-40B4-BE49-F238E27FC236}">
                <a16:creationId xmlns:a16="http://schemas.microsoft.com/office/drawing/2014/main" id="{1431FD26-87AD-143C-7AD7-6F8CF350AD1D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85800" y="3349625"/>
            <a:ext cx="1371600" cy="1371600"/>
            <a:chOff x="440" y="2110"/>
            <a:chExt cx="864" cy="864"/>
          </a:xfrm>
        </p:grpSpPr>
        <p:sp>
          <p:nvSpPr>
            <p:cNvPr id="11271" name="AutoShape 22">
              <a:extLst>
                <a:ext uri="{FF2B5EF4-FFF2-40B4-BE49-F238E27FC236}">
                  <a16:creationId xmlns:a16="http://schemas.microsoft.com/office/drawing/2014/main" id="{FD31DB97-2996-AB73-DA55-60FDF8ED7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" y="2110"/>
              <a:ext cx="864" cy="864"/>
            </a:xfrm>
            <a:prstGeom prst="roundRect">
              <a:avLst>
                <a:gd name="adj" fmla="val 10699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FFFFFF"/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72" name="AutoShape 117">
              <a:extLst>
                <a:ext uri="{FF2B5EF4-FFF2-40B4-BE49-F238E27FC236}">
                  <a16:creationId xmlns:a16="http://schemas.microsoft.com/office/drawing/2014/main" id="{C1FDD8C0-C101-6DDC-06D4-EF5E8708EA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29" y="2319"/>
              <a:ext cx="537" cy="44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découvrons">
            <a:hlinkClick r:id="" action="ppaction://media"/>
            <a:extLst>
              <a:ext uri="{FF2B5EF4-FFF2-40B4-BE49-F238E27FC236}">
                <a16:creationId xmlns:a16="http://schemas.microsoft.com/office/drawing/2014/main" id="{E57BDF82-19C4-5E84-66B9-BE2169C0D9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977634" y="2645282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90" grpId="0" animBg="1"/>
      <p:bldP spid="61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>
            <a:extLst>
              <a:ext uri="{FF2B5EF4-FFF2-40B4-BE49-F238E27FC236}">
                <a16:creationId xmlns:a16="http://schemas.microsoft.com/office/drawing/2014/main" id="{33F555DC-D672-E350-A89B-C124E3A1E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dirty="0"/>
              <a:t>La </a:t>
            </a:r>
            <a:r>
              <a:rPr lang="en-US" altLang="fr-FR" dirty="0" err="1"/>
              <a:t>Transpalette</a:t>
            </a:r>
            <a:r>
              <a:rPr lang="en-US" altLang="fr-FR" dirty="0"/>
              <a:t> </a:t>
            </a:r>
            <a:r>
              <a:rPr lang="en-US" altLang="fr-FR" dirty="0" err="1"/>
              <a:t>Electrique</a:t>
            </a:r>
            <a:endParaRPr lang="en-US" altLang="fr-FR" dirty="0"/>
          </a:p>
        </p:txBody>
      </p:sp>
      <p:pic>
        <p:nvPicPr>
          <p:cNvPr id="4116" name="Picture 20" descr="TravelDirection_2">
            <a:extLst>
              <a:ext uri="{FF2B5EF4-FFF2-40B4-BE49-F238E27FC236}">
                <a16:creationId xmlns:a16="http://schemas.microsoft.com/office/drawing/2014/main" id="{E68A7F1F-627D-96C0-B404-4F1FA3E74F1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103438"/>
            <a:ext cx="71310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0" name="AutoShape 24">
            <a:extLst>
              <a:ext uri="{FF2B5EF4-FFF2-40B4-BE49-F238E27FC236}">
                <a16:creationId xmlns:a16="http://schemas.microsoft.com/office/drawing/2014/main" id="{2DB69C8C-EAB7-C9D5-77AB-CB551637D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1752600"/>
            <a:ext cx="2368550" cy="938213"/>
          </a:xfrm>
          <a:prstGeom prst="roundRect">
            <a:avLst>
              <a:gd name="adj" fmla="val 644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Pas pour les étagères </a:t>
            </a:r>
            <a:br>
              <a:rPr kumimoji="0" lang="en-US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kumimoji="0" lang="en-US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en hauteur !</a:t>
            </a:r>
          </a:p>
        </p:txBody>
      </p:sp>
      <p:sp>
        <p:nvSpPr>
          <p:cNvPr id="4121" name="AutoShape 25">
            <a:extLst>
              <a:ext uri="{FF2B5EF4-FFF2-40B4-BE49-F238E27FC236}">
                <a16:creationId xmlns:a16="http://schemas.microsoft.com/office/drawing/2014/main" id="{B86C22A7-6CE6-EAEE-5128-2FB1C02A2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550" y="3875088"/>
            <a:ext cx="2717800" cy="1087437"/>
          </a:xfrm>
          <a:prstGeom prst="roundRect">
            <a:avLst>
              <a:gd name="adj" fmla="val 644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Votre équipement </a:t>
            </a:r>
            <a:br>
              <a:rPr kumimoji="0" lang="en-US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kumimoji="0" lang="en-US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peut être légèrement différent</a:t>
            </a:r>
          </a:p>
        </p:txBody>
      </p:sp>
      <p:pic>
        <p:nvPicPr>
          <p:cNvPr id="3" name="présentation transpalette">
            <a:hlinkClick r:id="" action="ppaction://media"/>
            <a:extLst>
              <a:ext uri="{FF2B5EF4-FFF2-40B4-BE49-F238E27FC236}">
                <a16:creationId xmlns:a16="http://schemas.microsoft.com/office/drawing/2014/main" id="{598B0730-4CB4-7B27-C7D3-A13B0D5F38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534458" y="1977231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3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20" grpId="0" animBg="1"/>
      <p:bldP spid="4120" grpId="1" animBg="1"/>
      <p:bldP spid="4121" grpId="0" animBg="1"/>
      <p:bldP spid="41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2" descr="PalletJack_Glamour_LineArt">
            <a:extLst>
              <a:ext uri="{FF2B5EF4-FFF2-40B4-BE49-F238E27FC236}">
                <a16:creationId xmlns:a16="http://schemas.microsoft.com/office/drawing/2014/main" id="{2FE18972-FEE5-C5FF-AA23-2E81B95FCFE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68450"/>
            <a:ext cx="6545263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3" name="AutoShape 25">
            <a:extLst>
              <a:ext uri="{FF2B5EF4-FFF2-40B4-BE49-F238E27FC236}">
                <a16:creationId xmlns:a16="http://schemas.microsoft.com/office/drawing/2014/main" id="{C6F65CA9-6007-0466-C2FC-EABFEC4DD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28738"/>
            <a:ext cx="4113213" cy="2881312"/>
          </a:xfrm>
          <a:prstGeom prst="roundRect">
            <a:avLst>
              <a:gd name="adj" fmla="val 6444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3331DA87-E8DC-0EDC-888A-26EC3E66B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Composants</a:t>
            </a:r>
          </a:p>
        </p:txBody>
      </p:sp>
      <p:sp>
        <p:nvSpPr>
          <p:cNvPr id="22538" name="Oval 10">
            <a:extLst>
              <a:ext uri="{FF2B5EF4-FFF2-40B4-BE49-F238E27FC236}">
                <a16:creationId xmlns:a16="http://schemas.microsoft.com/office/drawing/2014/main" id="{E3B8901B-D0C5-B2EE-34F9-AE555F23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2" y="5507683"/>
            <a:ext cx="649288" cy="649288"/>
          </a:xfrm>
          <a:prstGeom prst="ellipse">
            <a:avLst/>
          </a:prstGeom>
          <a:solidFill>
            <a:srgbClr val="FF9900">
              <a:alpha val="20000"/>
            </a:srgbClr>
          </a:solidFill>
          <a:ln w="38100">
            <a:solidFill>
              <a:srgbClr val="EE6F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58" name="AutoShape 30">
            <a:extLst>
              <a:ext uri="{FF2B5EF4-FFF2-40B4-BE49-F238E27FC236}">
                <a16:creationId xmlns:a16="http://schemas.microsoft.com/office/drawing/2014/main" id="{F8620ADB-733E-3687-A578-59003B649E9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86312" y="3651251"/>
            <a:ext cx="200025" cy="196850"/>
          </a:xfrm>
          <a:prstGeom prst="triangle">
            <a:avLst>
              <a:gd name="adj" fmla="val 50000"/>
            </a:avLst>
          </a:prstGeom>
          <a:solidFill>
            <a:srgbClr val="EE6F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59" name="AutoShape 31">
            <a:extLst>
              <a:ext uri="{FF2B5EF4-FFF2-40B4-BE49-F238E27FC236}">
                <a16:creationId xmlns:a16="http://schemas.microsoft.com/office/drawing/2014/main" id="{EF5B9EA1-93B1-0E22-C3C8-A5E3CF40DA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86312" y="3244851"/>
            <a:ext cx="200025" cy="196850"/>
          </a:xfrm>
          <a:prstGeom prst="triangle">
            <a:avLst>
              <a:gd name="adj" fmla="val 50000"/>
            </a:avLst>
          </a:prstGeom>
          <a:solidFill>
            <a:srgbClr val="EE6F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60" name="AutoShape 32">
            <a:extLst>
              <a:ext uri="{FF2B5EF4-FFF2-40B4-BE49-F238E27FC236}">
                <a16:creationId xmlns:a16="http://schemas.microsoft.com/office/drawing/2014/main" id="{F87E361A-A177-045D-9735-0CD073F11E7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86312" y="2838451"/>
            <a:ext cx="200025" cy="196850"/>
          </a:xfrm>
          <a:prstGeom prst="triangle">
            <a:avLst>
              <a:gd name="adj" fmla="val 50000"/>
            </a:avLst>
          </a:prstGeom>
          <a:solidFill>
            <a:srgbClr val="EE6F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61" name="AutoShape 33">
            <a:extLst>
              <a:ext uri="{FF2B5EF4-FFF2-40B4-BE49-F238E27FC236}">
                <a16:creationId xmlns:a16="http://schemas.microsoft.com/office/drawing/2014/main" id="{0DC8064A-1E7C-99AC-0072-3A3131C551C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86312" y="2432051"/>
            <a:ext cx="200025" cy="196850"/>
          </a:xfrm>
          <a:prstGeom prst="triangle">
            <a:avLst>
              <a:gd name="adj" fmla="val 50000"/>
            </a:avLst>
          </a:prstGeom>
          <a:solidFill>
            <a:srgbClr val="EE6F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62" name="AutoShape 34">
            <a:extLst>
              <a:ext uri="{FF2B5EF4-FFF2-40B4-BE49-F238E27FC236}">
                <a16:creationId xmlns:a16="http://schemas.microsoft.com/office/drawing/2014/main" id="{E92FD05E-A10B-8254-2422-2B33DB07A03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86312" y="2025651"/>
            <a:ext cx="200025" cy="196850"/>
          </a:xfrm>
          <a:prstGeom prst="triangle">
            <a:avLst>
              <a:gd name="adj" fmla="val 50000"/>
            </a:avLst>
          </a:prstGeom>
          <a:solidFill>
            <a:srgbClr val="EE6F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63" name="AutoShape 35">
            <a:extLst>
              <a:ext uri="{FF2B5EF4-FFF2-40B4-BE49-F238E27FC236}">
                <a16:creationId xmlns:a16="http://schemas.microsoft.com/office/drawing/2014/main" id="{D700D31A-C737-E53E-DEC3-04EC718923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86312" y="1619251"/>
            <a:ext cx="200025" cy="196850"/>
          </a:xfrm>
          <a:prstGeom prst="triangle">
            <a:avLst>
              <a:gd name="adj" fmla="val 50000"/>
            </a:avLst>
          </a:prstGeom>
          <a:solidFill>
            <a:srgbClr val="EE6F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421" name="Group 40">
            <a:extLst>
              <a:ext uri="{FF2B5EF4-FFF2-40B4-BE49-F238E27FC236}">
                <a16:creationId xmlns:a16="http://schemas.microsoft.com/office/drawing/2014/main" id="{6FE1F63F-74E3-B4AA-1E2C-EA56FAB96350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352550" y="1633538"/>
            <a:ext cx="1654175" cy="2614612"/>
            <a:chOff x="852" y="1029"/>
            <a:chExt cx="1042" cy="1647"/>
          </a:xfrm>
        </p:grpSpPr>
        <p:pic>
          <p:nvPicPr>
            <p:cNvPr id="17422" name="Picture 36" descr="PalletJack_BatteryHousing">
              <a:extLst>
                <a:ext uri="{FF2B5EF4-FFF2-40B4-BE49-F238E27FC236}">
                  <a16:creationId xmlns:a16="http://schemas.microsoft.com/office/drawing/2014/main" id="{A88C4FA5-042A-BBD7-E08C-393775669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22"/>
            <a:stretch>
              <a:fillRect/>
            </a:stretch>
          </p:blipFill>
          <p:spPr bwMode="auto">
            <a:xfrm>
              <a:off x="961" y="1072"/>
              <a:ext cx="754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Rectangle 37">
              <a:extLst>
                <a:ext uri="{FF2B5EF4-FFF2-40B4-BE49-F238E27FC236}">
                  <a16:creationId xmlns:a16="http://schemas.microsoft.com/office/drawing/2014/main" id="{BE3EF496-3604-C55B-A27D-4254A938E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" y="1029"/>
              <a:ext cx="977" cy="977"/>
            </a:xfrm>
            <a:prstGeom prst="rect">
              <a:avLst/>
            </a:prstGeom>
            <a:noFill/>
            <a:ln w="381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24" name="Rectangle 38">
              <a:extLst>
                <a:ext uri="{FF2B5EF4-FFF2-40B4-BE49-F238E27FC236}">
                  <a16:creationId xmlns:a16="http://schemas.microsoft.com/office/drawing/2014/main" id="{F8C69617-0A1A-26E3-C26D-D45CB8276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" y="2275"/>
              <a:ext cx="401" cy="401"/>
            </a:xfrm>
            <a:prstGeom prst="rect">
              <a:avLst/>
            </a:prstGeom>
            <a:noFill/>
            <a:ln w="381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25" name="Line 39">
              <a:extLst>
                <a:ext uri="{FF2B5EF4-FFF2-40B4-BE49-F238E27FC236}">
                  <a16:creationId xmlns:a16="http://schemas.microsoft.com/office/drawing/2014/main" id="{80FBA623-5384-5C13-823C-B53A4D3192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0" y="1998"/>
              <a:ext cx="0" cy="27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Oval 10">
            <a:extLst>
              <a:ext uri="{FF2B5EF4-FFF2-40B4-BE49-F238E27FC236}">
                <a16:creationId xmlns:a16="http://schemas.microsoft.com/office/drawing/2014/main" id="{1F786754-B7D2-C407-6F57-DDF75D296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" y="2836863"/>
            <a:ext cx="1133716" cy="1104272"/>
          </a:xfrm>
          <a:prstGeom prst="ellipse">
            <a:avLst/>
          </a:prstGeom>
          <a:solidFill>
            <a:srgbClr val="FF9900">
              <a:alpha val="20000"/>
            </a:srgbClr>
          </a:solidFill>
          <a:ln w="38100">
            <a:solidFill>
              <a:srgbClr val="EE6F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composants">
            <a:hlinkClick r:id="" action="ppaction://media"/>
            <a:extLst>
              <a:ext uri="{FF2B5EF4-FFF2-40B4-BE49-F238E27FC236}">
                <a16:creationId xmlns:a16="http://schemas.microsoft.com/office/drawing/2014/main" id="{629DBBA0-0961-EF44-CC77-262DD3F1F2C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3002922" y="2836863"/>
            <a:ext cx="244475" cy="244475"/>
          </a:xfrm>
          <a:prstGeom prst="rect">
            <a:avLst/>
          </a:prstGeom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E9F41DE3-2134-A651-4752-BD7E88684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1598613"/>
            <a:ext cx="3681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marR="0" lvl="0" indent="-233363" algn="l" defTabSz="914400" rtl="0" eaLnBrk="1" fontAlgn="base" latinLnBrk="0" hangingPunct="1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Poignée</a:t>
            </a: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de </a:t>
            </a:r>
            <a:r>
              <a:rPr kumimoji="0" lang="en-US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contrôle</a:t>
            </a:r>
            <a:endParaRPr kumimoji="0" lang="en-US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  <a:p>
            <a:pPr marL="233363" marR="0" lvl="0" indent="-233363" algn="l" defTabSz="914400" rtl="0" eaLnBrk="1" fontAlgn="base" latinLnBrk="0" hangingPunct="1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Roue </a:t>
            </a:r>
            <a:r>
              <a:rPr kumimoji="0" lang="en-US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motice</a:t>
            </a:r>
            <a:endParaRPr kumimoji="0" lang="en-US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  <a:p>
            <a:pPr marL="233363" marR="0" lvl="0" indent="-233363" algn="l" defTabSz="914400" rtl="0" eaLnBrk="1" fontAlgn="base" latinLnBrk="0" hangingPunct="1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Logement</a:t>
            </a: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</a:t>
            </a:r>
            <a:r>
              <a:rPr kumimoji="0" lang="en-US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moteur</a:t>
            </a:r>
            <a:endParaRPr kumimoji="0" lang="en-US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  <a:p>
            <a:pPr marL="233363" marR="0" lvl="0" indent="-233363" algn="l" defTabSz="914400" rtl="0" eaLnBrk="1" fontAlgn="base" latinLnBrk="0" hangingPunct="1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Fourches</a:t>
            </a: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de </a:t>
            </a:r>
            <a:r>
              <a:rPr kumimoji="0" lang="en-US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chargement</a:t>
            </a:r>
            <a:endParaRPr kumimoji="0" lang="en-US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  <a:p>
            <a:pPr marL="233363" marR="0" lvl="0" indent="-233363" algn="l" defTabSz="914400" rtl="0" eaLnBrk="1" fontAlgn="base" latinLnBrk="0" hangingPunct="1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Roulettes de </a:t>
            </a:r>
            <a:r>
              <a:rPr kumimoji="0" lang="en-US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chargement</a:t>
            </a:r>
            <a:endParaRPr kumimoji="0" lang="en-US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  <a:p>
            <a:pPr marL="233363" marR="0" lvl="0" indent="-233363" algn="l" defTabSz="914400" rtl="0" eaLnBrk="1" fontAlgn="base" latinLnBrk="0" hangingPunct="1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Batterie et bouton de </a:t>
            </a:r>
            <a:r>
              <a:rPr kumimoji="0" lang="en-US" alt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démarrage</a:t>
            </a:r>
            <a:endParaRPr kumimoji="0" lang="en-US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A96204E5-7C75-9651-124C-58DD4C22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37" y="4253169"/>
            <a:ext cx="1478849" cy="1467147"/>
          </a:xfrm>
          <a:prstGeom prst="ellipse">
            <a:avLst/>
          </a:prstGeom>
          <a:solidFill>
            <a:srgbClr val="FF9900">
              <a:alpha val="20000"/>
            </a:srgbClr>
          </a:solidFill>
          <a:ln w="38100">
            <a:solidFill>
              <a:srgbClr val="EE6F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5221151F-B350-B159-412E-C6490141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4" y="5098754"/>
            <a:ext cx="3312560" cy="1467147"/>
          </a:xfrm>
          <a:prstGeom prst="ellipse">
            <a:avLst/>
          </a:prstGeom>
          <a:solidFill>
            <a:srgbClr val="FF9900">
              <a:alpha val="20000"/>
            </a:srgbClr>
          </a:solidFill>
          <a:ln w="38100">
            <a:solidFill>
              <a:srgbClr val="EE6F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E53C7FFB-C808-D3B6-E7B2-E069C69BB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7341" y="4880232"/>
            <a:ext cx="1953734" cy="1906331"/>
          </a:xfrm>
          <a:prstGeom prst="ellipse">
            <a:avLst/>
          </a:prstGeom>
          <a:solidFill>
            <a:srgbClr val="FF9900">
              <a:alpha val="20000"/>
            </a:srgbClr>
          </a:solidFill>
          <a:ln w="38100">
            <a:solidFill>
              <a:srgbClr val="EE6F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3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3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9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19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9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3" nodeType="withEffect">
                                  <p:stCondLst>
                                    <p:cond delay="19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2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5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3" nodeType="withEffect">
                                  <p:stCondLst>
                                    <p:cond delay="25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8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28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8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8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553" grpId="0" animBg="1"/>
      <p:bldP spid="22538" grpId="0" animBg="1"/>
      <p:bldP spid="22538" grpId="1" animBg="1"/>
      <p:bldP spid="22538" grpId="2" animBg="1"/>
      <p:bldP spid="22538" grpId="3" animBg="1"/>
      <p:bldP spid="22558" grpId="0" animBg="1"/>
      <p:bldP spid="22559" grpId="0" animBg="1"/>
      <p:bldP spid="22559" grpId="1" animBg="1"/>
      <p:bldP spid="22560" grpId="0" animBg="1"/>
      <p:bldP spid="22560" grpId="1" animBg="1"/>
      <p:bldP spid="22561" grpId="0" animBg="1"/>
      <p:bldP spid="22561" grpId="1" animBg="1"/>
      <p:bldP spid="22562" grpId="0" animBg="1"/>
      <p:bldP spid="22562" grpId="1" animBg="1"/>
      <p:bldP spid="22563" grpId="0" animBg="1"/>
      <p:bldP spid="22563" grpId="1" animBg="1"/>
      <p:bldP spid="2" grpId="0" animBg="1"/>
      <p:bldP spid="2" grpId="1" animBg="1"/>
      <p:bldP spid="22534" grpId="0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CF91D09-C12D-9494-B636-D1377DAD4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Félicitations !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D98622C-0E83-D1D1-0D71-5E3B0CF48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0075"/>
          </a:xfrm>
        </p:spPr>
        <p:txBody>
          <a:bodyPr/>
          <a:lstStyle/>
          <a:p>
            <a:pPr marL="0" indent="0" eaLnBrk="1" hangingPunct="1"/>
            <a:r>
              <a:rPr lang="en-US" altLang="fr-FR"/>
              <a:t>Vous avez terminé la formation en ligne de votre programme de certification.</a:t>
            </a:r>
          </a:p>
        </p:txBody>
      </p:sp>
      <p:sp>
        <p:nvSpPr>
          <p:cNvPr id="25604" name="AutoShape 69">
            <a:extLst>
              <a:ext uri="{FF2B5EF4-FFF2-40B4-BE49-F238E27FC236}">
                <a16:creationId xmlns:a16="http://schemas.microsoft.com/office/drawing/2014/main" id="{6E34E3EA-E159-EA8E-19B7-7266D91E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921000"/>
            <a:ext cx="2286000" cy="1600200"/>
          </a:xfrm>
          <a:prstGeom prst="roundRect">
            <a:avLst>
              <a:gd name="adj" fmla="val 5653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571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Test de certification</a:t>
            </a:r>
          </a:p>
        </p:txBody>
      </p:sp>
      <p:sp>
        <p:nvSpPr>
          <p:cNvPr id="25605" name="AutoShape 70">
            <a:extLst>
              <a:ext uri="{FF2B5EF4-FFF2-40B4-BE49-F238E27FC236}">
                <a16:creationId xmlns:a16="http://schemas.microsoft.com/office/drawing/2014/main" id="{005754DA-2018-A6B6-7B08-CB412C3DA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3424238"/>
            <a:ext cx="704850" cy="592137"/>
          </a:xfrm>
          <a:prstGeom prst="rightArrow">
            <a:avLst>
              <a:gd name="adj1" fmla="val 50130"/>
              <a:gd name="adj2" fmla="val 67558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6" name="AutoShape 71">
            <a:extLst>
              <a:ext uri="{FF2B5EF4-FFF2-40B4-BE49-F238E27FC236}">
                <a16:creationId xmlns:a16="http://schemas.microsoft.com/office/drawing/2014/main" id="{496A4B11-41DA-3D16-7A79-19A79E6E6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2921000"/>
            <a:ext cx="2286000" cy="1600200"/>
          </a:xfrm>
          <a:prstGeom prst="roundRect">
            <a:avLst>
              <a:gd name="adj" fmla="val 5653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571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Formation </a:t>
            </a:r>
            <a:br>
              <a:rPr kumimoji="0" lang="en-US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kumimoji="0" lang="en-US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en ligne</a:t>
            </a:r>
          </a:p>
          <a:p>
            <a:pPr marL="0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25607" name="AutoShape 72">
            <a:extLst>
              <a:ext uri="{FF2B5EF4-FFF2-40B4-BE49-F238E27FC236}">
                <a16:creationId xmlns:a16="http://schemas.microsoft.com/office/drawing/2014/main" id="{9F845E0A-5760-D8BA-B120-41B7ECFE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3424238"/>
            <a:ext cx="704850" cy="592137"/>
          </a:xfrm>
          <a:prstGeom prst="rightArrow">
            <a:avLst>
              <a:gd name="adj1" fmla="val 50130"/>
              <a:gd name="adj2" fmla="val 67558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8" name="AutoShape 73">
            <a:extLst>
              <a:ext uri="{FF2B5EF4-FFF2-40B4-BE49-F238E27FC236}">
                <a16:creationId xmlns:a16="http://schemas.microsoft.com/office/drawing/2014/main" id="{DAAF1C48-2F79-267E-AB39-04865B7E8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825" y="2921000"/>
            <a:ext cx="2286000" cy="1600200"/>
          </a:xfrm>
          <a:prstGeom prst="roundRect">
            <a:avLst>
              <a:gd name="adj" fmla="val 5653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571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Mise en pratique </a:t>
            </a:r>
            <a:br>
              <a:rPr kumimoji="0" lang="en-US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kumimoji="0" lang="en-US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avec évaluation</a:t>
            </a:r>
          </a:p>
        </p:txBody>
      </p:sp>
      <p:grpSp>
        <p:nvGrpSpPr>
          <p:cNvPr id="1867805" name="Group 29">
            <a:extLst>
              <a:ext uri="{FF2B5EF4-FFF2-40B4-BE49-F238E27FC236}">
                <a16:creationId xmlns:a16="http://schemas.microsoft.com/office/drawing/2014/main" id="{1A6F4E04-4AC1-C79A-3894-73C01E26002E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041400" y="4206248"/>
            <a:ext cx="1084263" cy="906462"/>
            <a:chOff x="3231" y="1740"/>
            <a:chExt cx="432" cy="361"/>
          </a:xfrm>
        </p:grpSpPr>
        <p:sp>
          <p:nvSpPr>
            <p:cNvPr id="25614" name="AutoShape 27">
              <a:extLst>
                <a:ext uri="{FF2B5EF4-FFF2-40B4-BE49-F238E27FC236}">
                  <a16:creationId xmlns:a16="http://schemas.microsoft.com/office/drawing/2014/main" id="{78FAED82-3922-1AC7-DA0F-2013BDF3A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1740"/>
              <a:ext cx="432" cy="361"/>
            </a:xfrm>
            <a:prstGeom prst="roundRect">
              <a:avLst>
                <a:gd name="adj" fmla="val 10699"/>
              </a:avLst>
            </a:prstGeom>
            <a:gradFill rotWithShape="1">
              <a:gsLst>
                <a:gs pos="0">
                  <a:srgbClr val="009B00"/>
                </a:gs>
                <a:gs pos="100000">
                  <a:srgbClr val="00CC00"/>
                </a:gs>
              </a:gsLst>
              <a:lin ang="5400000" scaled="1"/>
            </a:gra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5" name="Freeform 18">
              <a:extLst>
                <a:ext uri="{FF2B5EF4-FFF2-40B4-BE49-F238E27FC236}">
                  <a16:creationId xmlns:a16="http://schemas.microsoft.com/office/drawing/2014/main" id="{15DCF1D0-D6B7-A63C-C8D6-14F0E1437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1764"/>
              <a:ext cx="308" cy="300"/>
            </a:xfrm>
            <a:custGeom>
              <a:avLst/>
              <a:gdLst>
                <a:gd name="T0" fmla="*/ 0 w 531"/>
                <a:gd name="T1" fmla="*/ 209 h 516"/>
                <a:gd name="T2" fmla="*/ 131 w 531"/>
                <a:gd name="T3" fmla="*/ 300 h 516"/>
                <a:gd name="T4" fmla="*/ 308 w 531"/>
                <a:gd name="T5" fmla="*/ 50 h 516"/>
                <a:gd name="T6" fmla="*/ 235 w 531"/>
                <a:gd name="T7" fmla="*/ 0 h 516"/>
                <a:gd name="T8" fmla="*/ 116 w 531"/>
                <a:gd name="T9" fmla="*/ 202 h 516"/>
                <a:gd name="T10" fmla="*/ 49 w 531"/>
                <a:gd name="T11" fmla="*/ 138 h 516"/>
                <a:gd name="T12" fmla="*/ 0 w 531"/>
                <a:gd name="T13" fmla="*/ 209 h 5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1"/>
                <a:gd name="T22" fmla="*/ 0 h 516"/>
                <a:gd name="T23" fmla="*/ 531 w 531"/>
                <a:gd name="T24" fmla="*/ 516 h 5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1" h="516">
                  <a:moveTo>
                    <a:pt x="0" y="360"/>
                  </a:moveTo>
                  <a:lnTo>
                    <a:pt x="226" y="516"/>
                  </a:lnTo>
                  <a:lnTo>
                    <a:pt x="531" y="86"/>
                  </a:lnTo>
                  <a:lnTo>
                    <a:pt x="406" y="0"/>
                  </a:lnTo>
                  <a:lnTo>
                    <a:pt x="200" y="348"/>
                  </a:lnTo>
                  <a:lnTo>
                    <a:pt x="85" y="237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67851" name="AutoShape 75">
            <a:extLst>
              <a:ext uri="{FF2B5EF4-FFF2-40B4-BE49-F238E27FC236}">
                <a16:creationId xmlns:a16="http://schemas.microsoft.com/office/drawing/2014/main" id="{5E345563-A092-EC46-415C-AE62C8D22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4365625"/>
            <a:ext cx="676275" cy="463550"/>
          </a:xfrm>
          <a:prstGeom prst="triangle">
            <a:avLst>
              <a:gd name="adj" fmla="val 50000"/>
            </a:avLst>
          </a:prstGeom>
          <a:solidFill>
            <a:srgbClr val="FF79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67853" name="AutoShape 77">
            <a:extLst>
              <a:ext uri="{FF2B5EF4-FFF2-40B4-BE49-F238E27FC236}">
                <a16:creationId xmlns:a16="http://schemas.microsoft.com/office/drawing/2014/main" id="{3EDFB79C-A074-CEF6-8239-2AAC5C1FB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4365625"/>
            <a:ext cx="676275" cy="463550"/>
          </a:xfrm>
          <a:prstGeom prst="triangle">
            <a:avLst>
              <a:gd name="adj" fmla="val 50000"/>
            </a:avLst>
          </a:prstGeom>
          <a:solidFill>
            <a:srgbClr val="FF79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67821" name="Text Box 45">
            <a:extLst>
              <a:ext uri="{FF2B5EF4-FFF2-40B4-BE49-F238E27FC236}">
                <a16:creationId xmlns:a16="http://schemas.microsoft.com/office/drawing/2014/main" id="{FE0BDFE9-043A-DB5B-0F02-37069D6A6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4967288"/>
            <a:ext cx="27860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200" b="0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Nouvel opérateur ou </a:t>
            </a:r>
            <a:br>
              <a:rPr kumimoji="0" lang="en-US" altLang="fr-FR" sz="2200" b="0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kumimoji="0" lang="en-US" altLang="fr-FR" sz="2200" b="0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Certification suite à </a:t>
            </a:r>
            <a:br>
              <a:rPr kumimoji="0" lang="en-US" altLang="fr-FR" sz="2200" b="0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kumimoji="0" lang="en-US" altLang="fr-FR" sz="2200" b="0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rapport d’incident</a:t>
            </a:r>
          </a:p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2200" b="0" i="0" u="none" strike="noStrike" kern="1200" cap="none" spc="0" normalizeH="0" baseline="0" noProof="0">
              <a:ln>
                <a:noFill/>
              </a:ln>
              <a:solidFill>
                <a:srgbClr val="FF7900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1867843" name="Text Box 67">
            <a:extLst>
              <a:ext uri="{FF2B5EF4-FFF2-40B4-BE49-F238E27FC236}">
                <a16:creationId xmlns:a16="http://schemas.microsoft.com/office/drawing/2014/main" id="{1CA7F162-AD83-8F82-6AE5-C65AFCF8F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4967288"/>
            <a:ext cx="22367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200" b="0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Re-Certification tous les 3 ans</a:t>
            </a:r>
          </a:p>
        </p:txBody>
      </p:sp>
      <p:pic>
        <p:nvPicPr>
          <p:cNvPr id="2" name="felicitations">
            <a:hlinkClick r:id="" action="ppaction://media"/>
            <a:extLst>
              <a:ext uri="{FF2B5EF4-FFF2-40B4-BE49-F238E27FC236}">
                <a16:creationId xmlns:a16="http://schemas.microsoft.com/office/drawing/2014/main" id="{0EECFC84-869B-4430-AB99-A612DCDE47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261846" y="2921000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6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7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6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67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6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6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6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67851" grpId="0" animBg="1"/>
      <p:bldP spid="1867853" grpId="0" animBg="1"/>
      <p:bldP spid="1867821" grpId="0"/>
      <p:bldP spid="18678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09A6D8C-8526-0B95-6D57-4225A5DEE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dirty="0"/>
              <a:t>A </a:t>
            </a:r>
            <a:r>
              <a:rPr lang="en-US" altLang="fr-FR" dirty="0" err="1"/>
              <a:t>bientôt</a:t>
            </a:r>
            <a:r>
              <a:rPr lang="en-US" altLang="fr-FR" dirty="0"/>
              <a:t> !</a:t>
            </a:r>
          </a:p>
        </p:txBody>
      </p:sp>
      <p:grpSp>
        <p:nvGrpSpPr>
          <p:cNvPr id="1871881" name="Group 9">
            <a:extLst>
              <a:ext uri="{FF2B5EF4-FFF2-40B4-BE49-F238E27FC236}">
                <a16:creationId xmlns:a16="http://schemas.microsoft.com/office/drawing/2014/main" id="{3B7C0CF5-3F6C-A0CC-0BAA-024A408EB97A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67998" y="3776665"/>
            <a:ext cx="2630602" cy="773113"/>
            <a:chOff x="3916" y="3238"/>
            <a:chExt cx="1516" cy="487"/>
          </a:xfrm>
        </p:grpSpPr>
        <p:sp>
          <p:nvSpPr>
            <p:cNvPr id="27658" name="AutoShape 10">
              <a:extLst>
                <a:ext uri="{FF2B5EF4-FFF2-40B4-BE49-F238E27FC236}">
                  <a16:creationId xmlns:a16="http://schemas.microsoft.com/office/drawing/2014/main" id="{83785EDF-1BEF-22F5-8289-8381E8EB7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3283"/>
              <a:ext cx="1440" cy="381"/>
            </a:xfrm>
            <a:prstGeom prst="roundRect">
              <a:avLst>
                <a:gd name="adj" fmla="val 13528"/>
              </a:avLst>
            </a:prstGeom>
            <a:gradFill rotWithShape="1">
              <a:gsLst>
                <a:gs pos="0">
                  <a:srgbClr val="EE6F00"/>
                </a:gs>
                <a:gs pos="100000">
                  <a:srgbClr val="FF9900"/>
                </a:gs>
              </a:gsLst>
              <a:lin ang="5400000" scaled="1"/>
            </a:gradFill>
            <a:ln w="57150">
              <a:solidFill>
                <a:srgbClr val="FF9900"/>
              </a:solidFill>
              <a:round/>
              <a:headEnd/>
              <a:tailEnd/>
            </a:ln>
            <a:effectLst>
              <a:outerShdw dist="71842" dir="2700000" algn="ctr" rotWithShape="0">
                <a:srgbClr val="000000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659" name="Text Box 11">
              <a:hlinkClick r:id="rId9" action="ppaction://hlinksldjump"/>
              <a:extLst>
                <a:ext uri="{FF2B5EF4-FFF2-40B4-BE49-F238E27FC236}">
                  <a16:creationId xmlns:a16="http://schemas.microsoft.com/office/drawing/2014/main" id="{90D29EF4-1F6C-6295-4C75-A2DE92C60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6" y="3238"/>
              <a:ext cx="1516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+mn-cs"/>
                </a:rPr>
                <a:t>Revoir la formation</a:t>
              </a:r>
            </a:p>
          </p:txBody>
        </p:sp>
      </p:grpSp>
      <p:pic>
        <p:nvPicPr>
          <p:cNvPr id="1871886" name="Picture 14" descr="BigBruteLogo_Final_dude_solo">
            <a:extLst>
              <a:ext uri="{FF2B5EF4-FFF2-40B4-BE49-F238E27FC236}">
                <a16:creationId xmlns:a16="http://schemas.microsoft.com/office/drawing/2014/main" id="{B8C9A16E-05D8-F9A5-490A-EA469904D97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6" b="32336"/>
          <a:stretch>
            <a:fillRect/>
          </a:stretch>
        </p:blipFill>
        <p:spPr bwMode="auto">
          <a:xfrm>
            <a:off x="0" y="1433513"/>
            <a:ext cx="6083300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16">
            <a:extLst>
              <a:ext uri="{FF2B5EF4-FFF2-40B4-BE49-F238E27FC236}">
                <a16:creationId xmlns:a16="http://schemas.microsoft.com/office/drawing/2014/main" id="{9A3D84BE-2A3B-CE1A-9B91-C8EC4D7BF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513" y="1636713"/>
            <a:ext cx="39147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71895" name="Group 23">
            <a:extLst>
              <a:ext uri="{FF2B5EF4-FFF2-40B4-BE49-F238E27FC236}">
                <a16:creationId xmlns:a16="http://schemas.microsoft.com/office/drawing/2014/main" id="{96B95997-6ECA-1B64-704C-3E21F275931E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978150" y="2292350"/>
            <a:ext cx="5749925" cy="1012825"/>
            <a:chOff x="1876" y="1444"/>
            <a:chExt cx="3414" cy="638"/>
          </a:xfrm>
        </p:grpSpPr>
        <p:sp>
          <p:nvSpPr>
            <p:cNvPr id="27655" name="Freeform 21">
              <a:extLst>
                <a:ext uri="{FF2B5EF4-FFF2-40B4-BE49-F238E27FC236}">
                  <a16:creationId xmlns:a16="http://schemas.microsoft.com/office/drawing/2014/main" id="{C84F5D7D-DF9D-248E-309E-95E9A0FEE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604"/>
              <a:ext cx="532" cy="420"/>
            </a:xfrm>
            <a:custGeom>
              <a:avLst/>
              <a:gdLst>
                <a:gd name="T0" fmla="*/ 0 w 532"/>
                <a:gd name="T1" fmla="*/ 420 h 420"/>
                <a:gd name="T2" fmla="*/ 528 w 532"/>
                <a:gd name="T3" fmla="*/ 0 h 420"/>
                <a:gd name="T4" fmla="*/ 532 w 532"/>
                <a:gd name="T5" fmla="*/ 328 h 420"/>
                <a:gd name="T6" fmla="*/ 0 w 532"/>
                <a:gd name="T7" fmla="*/ 420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2"/>
                <a:gd name="T13" fmla="*/ 0 h 420"/>
                <a:gd name="T14" fmla="*/ 532 w 532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2" h="420">
                  <a:moveTo>
                    <a:pt x="0" y="420"/>
                  </a:moveTo>
                  <a:lnTo>
                    <a:pt x="528" y="0"/>
                  </a:lnTo>
                  <a:lnTo>
                    <a:pt x="532" y="328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656" name="AutoShape 18">
              <a:extLst>
                <a:ext uri="{FF2B5EF4-FFF2-40B4-BE49-F238E27FC236}">
                  <a16:creationId xmlns:a16="http://schemas.microsoft.com/office/drawing/2014/main" id="{38E33871-9E7E-F039-A2CF-DCE418B7D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444"/>
              <a:ext cx="2919" cy="638"/>
            </a:xfrm>
            <a:prstGeom prst="roundRect">
              <a:avLst>
                <a:gd name="adj" fmla="val 8380"/>
              </a:avLst>
            </a:prstGeom>
            <a:solidFill>
              <a:schemeClr val="bg1"/>
            </a:solidFill>
            <a:ln w="57150">
              <a:solidFill>
                <a:srgbClr val="B2B2B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+mn-cs"/>
                </a:rPr>
                <a:t>Merci, et soyez prudent !</a:t>
              </a:r>
            </a:p>
          </p:txBody>
        </p:sp>
        <p:sp>
          <p:nvSpPr>
            <p:cNvPr id="27657" name="Freeform 22">
              <a:extLst>
                <a:ext uri="{FF2B5EF4-FFF2-40B4-BE49-F238E27FC236}">
                  <a16:creationId xmlns:a16="http://schemas.microsoft.com/office/drawing/2014/main" id="{DF264DB8-A603-78C2-0559-285961A5A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1650"/>
              <a:ext cx="382" cy="302"/>
            </a:xfrm>
            <a:custGeom>
              <a:avLst/>
              <a:gdLst>
                <a:gd name="T0" fmla="*/ 0 w 382"/>
                <a:gd name="T1" fmla="*/ 302 h 302"/>
                <a:gd name="T2" fmla="*/ 382 w 382"/>
                <a:gd name="T3" fmla="*/ 0 h 302"/>
                <a:gd name="T4" fmla="*/ 382 w 382"/>
                <a:gd name="T5" fmla="*/ 234 h 302"/>
                <a:gd name="T6" fmla="*/ 0 w 382"/>
                <a:gd name="T7" fmla="*/ 302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2"/>
                <a:gd name="T13" fmla="*/ 0 h 302"/>
                <a:gd name="T14" fmla="*/ 382 w 382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2" h="302">
                  <a:moveTo>
                    <a:pt x="0" y="302"/>
                  </a:moveTo>
                  <a:lnTo>
                    <a:pt x="382" y="0"/>
                  </a:lnTo>
                  <a:lnTo>
                    <a:pt x="382" y="23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en savoir plus">
            <a:hlinkClick r:id="" action="ppaction://media"/>
            <a:extLst>
              <a:ext uri="{FF2B5EF4-FFF2-40B4-BE49-F238E27FC236}">
                <a16:creationId xmlns:a16="http://schemas.microsoft.com/office/drawing/2014/main" id="{46935933-1B31-0C97-7968-B05DF7C70D7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837083" y="2425700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87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7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7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7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INTERACTION_GUID_1" val="86c306db-353e-42d9-a215-3e89bd28d3d4"/>
  <p:tag name="ARTICULATE_PRESENTATION_ID" val="7160"/>
  <p:tag name="0" val="1"/>
  <p:tag name="ENGAGE_INTERACTION_GUID_2" val="be1f27da-91fe-4228-ab1c-a0b2c8700fe2"/>
  <p:tag name="ENGAGE_INTERACTION_TITLE_2" val="Help"/>
  <p:tag name="ENGAGE_INTERACTION_PAUSE_2" val="1"/>
  <p:tag name="ENGAGE_INTERACTION_ID_2" val="a3106"/>
  <p:tag name="ENGAGE_INTERACTION_TABNAME_2" val="HELP"/>
  <p:tag name="ENGAGE_LAST_MODIFY_DATE_2" val="39688.5541550926"/>
  <p:tag name="AQP_PASS_ACTION_2" val="0"/>
  <p:tag name="AQP_FAIL_ACTION_2" val="0"/>
  <p:tag name="AQP_PASS_SCORE_2" val="0"/>
  <p:tag name="AQP_TRAP_2" val="0"/>
  <p:tag name="AQP_ATTEMPTS_2" val="0"/>
  <p:tag name="ARTICULATE_LOGO" val="BigBrute_InterfaceLogo.jpg"/>
  <p:tag name="ARTICULATE_TEMPLATE_GUID" val="5ad14396-d610-44b7-ad6f-3f011325af98"/>
  <p:tag name="ARTICULATE_PACKAGE_VERSION" val="1.0"/>
  <p:tag name="ARTICULATE_PACKAGE_AUTHOR" val="Lynx"/>
  <p:tag name="ARTICULATE_PACKAGE_TITLE" val="BigBrute demo - source"/>
  <p:tag name="ARTICULATE_PACKAGE_NAME" val="E:\exemples elearning\New Daily Demo\BigBrute_daily demo - Demo Source_package.zip"/>
  <p:tag name="ENGAGE_INTERACTION_FILENAME_2" val="Help_BigBrute.intr"/>
  <p:tag name="ENGAGE_TAB_COUNT" val="1"/>
  <p:tag name="ARTICULATE_AUDIO_TEMP" val="C:\DOCUME~1\Lynx\LOCALS~1\Temp\articulate\presenter\ae\audio\20090423154938\"/>
  <p:tag name="ART_ENCODE_TYPE" val="1"/>
  <p:tag name="ART_ENCODE_INDEX" val="1"/>
  <p:tag name="AO_COMPLETION_THRESHOLD" val="100"/>
  <p:tag name="ARTICULATE_TEMPLATE" val="Big Brute Template"/>
  <p:tag name="PRESENTER_PREVIEW_END" val="1"/>
  <p:tag name="PRESENTATION_PLAYLIST_COUNT" val="1"/>
  <p:tag name="PRESENTATION_PLAYLIST_1" val="usb"/>
  <p:tag name="PRESENTATION_PRESENTER_SLIDE_LEVEL" val="0"/>
  <p:tag name="LMS_COMPLETION_TITLE" val="Big Brute Storage : formation Transpalette Electrique"/>
  <p:tag name="LMS_COMPLETION_ID" val="Big_Brute_Storage_:_formation_Transpalette_Electrique"/>
  <p:tag name="LMS_COMPLETION_VERSION" val="1.0"/>
  <p:tag name="LMS_COMPLETION_DURATION" val="01:00:00"/>
  <p:tag name="LMS_COMPLETION_SCO_TITLE" val="Big Brute Storage : formation Transpalette Electrique"/>
  <p:tag name="LMS_COMPLETION_SCO_ID" val="Big_Brute_Storage_formation_Transpalette_Electrique"/>
  <p:tag name="LMS_COMPLETION_EDITION" val="0"/>
  <p:tag name="LMS_COMPLETION_INTERACTION" val="311"/>
  <p:tag name="LMS_COMPLETION_THRESHOLD" val="100"/>
  <p:tag name="LMS_COMPLETION_METHOD" val="QUIZ"/>
  <p:tag name="LMS_COMPLETION_TARGET" val="17688efe-5d32-4be4-aafd-b320f93dafc0"/>
  <p:tag name="LMS_COMPLETION_TARGET_ID" val="311"/>
  <p:tag name="LMS_COMPLETION_TARGET_INDEX" val="10"/>
  <p:tag name="LMS_QUIZ_INSERT" val="1"/>
  <p:tag name="LMS_REPORTING" val="0"/>
  <p:tag name="LMS_DATA_SCORM" val="Yes"/>
  <p:tag name="ARTICULATE_PRESENTER_VERSION" val="6"/>
  <p:tag name="ENGAGE_INTERACTION_TITLE_1" val="Help"/>
  <p:tag name="ENGAGE_INTERACTION_FILENAME_1" val="E:\seminaire elearning\demo Studio 09\backup\BigBrute demo finale\Help_BigBrute.intr"/>
  <p:tag name="ENGAGE_INTERACTION_PAUSE_1" val="1"/>
  <p:tag name="ENGAGE_INTERACTION_TABNAME_1" val="Aide"/>
  <p:tag name="AQP_PASS_ACTION_1" val="0"/>
  <p:tag name="AQP_FAIL_ACTION_1" val="0"/>
  <p:tag name="AQP_PASS_SCORE_1" val="0"/>
  <p:tag name="AQP_TRAP_1" val="0"/>
  <p:tag name="AQP_ATTEMPTS_1" val="0"/>
  <p:tag name="ARTICULATE_PROJECT_OPEN" val="1"/>
  <p:tag name="PUBLISH_TITLE" val="Big Brute Storage : formation Transpalette Electrique"/>
  <p:tag name="ARTICULATE_PUBLISH_PATH" val="C:\Documents and Settings\Lynx\Mes documents\My Articulate Projects"/>
  <p:tag name="ARTICULATE_PRESENTER" val="Electric Pallet Jack"/>
  <p:tag name="ARTICULATE_PRESENTER_GUID" val="CAE94C672044"/>
  <p:tag name="ARTICULATE_LMS" val="1"/>
  <p:tag name="ARTICULATE_USE_PROJECT_TEMPLATE" val="1"/>
  <p:tag name="LMS_PUBLISH" val="Yes"/>
  <p:tag name="PRESENTER_PREVIEW_MODE" val="0"/>
  <p:tag name="PRESENTER_PREVIEW_START" val="1"/>
  <p:tag name="LMS_PROTOCOL_METHOD" val="SCORM"/>
  <p:tag name="LMS_PROTOCOL_VERSION" val="2004"/>
  <p:tag name="PLAYERLOGOHEIGHT" val="216"/>
  <p:tag name="PLAYERLOGOWIDTH" val="244"/>
  <p:tag name="LAUNCHINNEWWINDOW" val="0"/>
  <p:tag name="LASTPUBLISHED" val="C:\Documents and Settings\Lynx\Mes documents\My Articulate Projects\BigBrute_daily demo - Demo Source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29a7224-e9e8-4c21-b60c-9d43b2cb7123"/>
  <p:tag name="AUDIO_ID" val="268"/>
  <p:tag name="ARTICULATE_TITLE_TAG" val="Menu principal"/>
  <p:tag name="TIMELINE" val="1,3/5,3/8,5/14,5/20,3"/>
  <p:tag name="ELAPSEDTIME" val="28,7"/>
  <p:tag name="ARTICULATE_SLIDE_PAUSE" val="1"/>
  <p:tag name="ARTICULATE_NAV_LEVEL" val="1"/>
  <p:tag name="ARTICULATE_PLAYLIST_ID" val="-1"/>
  <p:tag name="ARTICULATE_LOCK_SLIDE" val="1"/>
  <p:tag name="ARTICULATE_SLIDE_NAV" val="3"/>
  <p:tag name="TIMING" val="|3.9|2.1|5.8|11.5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DOCUME~1\Staff01\LOCALS~1\Temp\articulate\presenter\imgtemp\5CBfg8P9_files\slide0001_image001.png"/>
  <p:tag name="ARTICULATE_PUBLISH_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6e3a6e8-c9a7-4dc3-ae3e-21d8045b45da"/>
  <p:tag name="AUDIO_ID" val="258"/>
  <p:tag name="ARTICULATE_TITLE_TAG" val="Module 1 : découvrir la transpalette électrique"/>
  <p:tag name="TIMELINE" val="1,4"/>
  <p:tag name="ELAPSEDTIME" val="9,9"/>
  <p:tag name="ARTICULATE_SLIDE_PAUSE" val="0"/>
  <p:tag name="ARTICULATE_NAV_LEVEL" val="1"/>
  <p:tag name="ARTICULATE_PLAYLIST_ID" val="-1"/>
  <p:tag name="ARTICULATE_VIEW_MODE" val="0"/>
  <p:tag name="ARTICULATE_LOCK_SLIDE" val="0"/>
  <p:tag name="ARTICULATE_PREV_BUTTON_ID" val="268"/>
  <p:tag name="ARTICULATE_SLIDE_NAV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58,5"/>
  <p:tag name="MARGIN_3" val="90"/>
  <p:tag name="MARGIN_4" val="126"/>
  <p:tag name="MARGIN_5" val="162"/>
  <p:tag name="FONT_SIZE" val="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6e3a6e8-c9a7-4dc3-ae3e-21d8045b45da"/>
  <p:tag name="AUDIO_ID" val="258"/>
  <p:tag name="ARTICULATE_TITLE_TAG" val="Module 1 : découvrir la transpalette électrique"/>
  <p:tag name="TIMELINE" val="1,4"/>
  <p:tag name="ELAPSEDTIME" val="9,9"/>
  <p:tag name="ARTICULATE_SLIDE_PAUSE" val="0"/>
  <p:tag name="ARTICULATE_NAV_LEVEL" val="1"/>
  <p:tag name="ARTICULATE_PLAYLIST_ID" val="-1"/>
  <p:tag name="ARTICULATE_VIEW_MODE" val="0"/>
  <p:tag name="ARTICULATE_LOCK_SLIDE" val="0"/>
  <p:tag name="ARTICULATE_PREV_BUTTON_ID" val="268"/>
  <p:tag name="ARTICULATE_SLIDE_NAV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54ab6eb-64c2-4b2a-b17a-f6d6b1b4d697"/>
  <p:tag name="ARTICULATE_TITLE_TAG" val="Introduction"/>
  <p:tag name="AUDIO_ID" val="261"/>
  <p:tag name="TIMELINE" val="0,9/2,1/3,0/4,0/5,1/8,0"/>
  <p:tag name="ELAPSEDTIME" val="9,3"/>
  <p:tag name="ARTICULATE_SLIDE_PAUSE" val="0"/>
  <p:tag name="ARTICULATE_NAV_LEVEL" val="1"/>
  <p:tag name="ARTICULATE_PLAYLIST" val="usb"/>
  <p:tag name="ARTICULATE_PLAYLIST_ID" val="0"/>
  <p:tag name="ARTICULATE_LOCK_SLIDE" val="0"/>
  <p:tag name="ARTICULATE_SLIDE_NAV" val="1"/>
  <p:tag name="TIMING" val="|0.5|1.2|1|1|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58,5"/>
  <p:tag name="MARGIN_3" val="90"/>
  <p:tag name="MARGIN_4" val="126"/>
  <p:tag name="MARGIN_5" val="162"/>
  <p:tag name="FONT_SIZE" val="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4576ad2-7f8e-455f-bb47-e0d5daeb0a16"/>
  <p:tag name="ANNOTATION_TYPE_5" val="0"/>
  <p:tag name="ANNOTATION_START_5" val="19.4"/>
  <p:tag name="ANNOTATION_END_5" val="26.3"/>
  <p:tag name="ANNOTATION_TOP_5" val="378.0"/>
  <p:tag name="ANNOTATION_LEFT_5" val="424.9"/>
  <p:tag name="ANNOTATION_WIDTH_5" val="121.2"/>
  <p:tag name="ANNOTATION_HEIGHT_5" val="120.9"/>
  <p:tag name="ANNOTATION_ANIMATION_5" val="3"/>
  <p:tag name="ANNOTATION_ROTATION_5" val="315"/>
  <p:tag name="ANNOTATION_SUB_TYPE_5" val="1"/>
  <p:tag name="ANNOTATION_LOOP_COUNT_5" val="1"/>
  <p:tag name="ANNOTATION_BOX_RADIUS_5" val="0"/>
  <p:tag name="ANNOTATION_SCALE_5" val="156.25"/>
  <p:tag name="ANNOTATION_BORDER_ALPHA_5" val="100"/>
  <p:tag name="ANNOTATION_BORDER_COLOR_5" val="16777215"/>
  <p:tag name="ANNOTATION_FILL_COLOR_5" val="39423"/>
  <p:tag name="ANNOTATION_FILL_ALPHA_5" val="100"/>
  <p:tag name="ANNOTATION_BORDER_WIDTH_5" val="3"/>
  <p:tag name="AUDIO_ID" val="257"/>
  <p:tag name="TIMELINE" val="0,8/20,5/29,4/31,9/40,2"/>
  <p:tag name="ELAPSEDTIME" val="44,3"/>
  <p:tag name="ANNOTATION_TYPE_3" val="0"/>
  <p:tag name="ANNOTATION_START_3" val="10,0"/>
  <p:tag name="ANNOTATION_END_3" val="13,0"/>
  <p:tag name="ANNOTATION_TOP_3" val="20,9"/>
  <p:tag name="ANNOTATION_LEFT_3" val="456,9"/>
  <p:tag name="ANNOTATION_WIDTH_3" val="108,3"/>
  <p:tag name="ANNOTATION_HEIGHT_3" val="108,0"/>
  <p:tag name="ANNOTATION_ANIMATION_3" val="4"/>
  <p:tag name="ANNOTATION_ROTATION_3" val="0"/>
  <p:tag name="ANNOTATION_SUB_TYPE_3" val="7"/>
  <p:tag name="ANNOTATION_LOOP_COUNT_3" val="1"/>
  <p:tag name="ANNOTATION_BOX_RADIUS_3" val="0"/>
  <p:tag name="ANNOTATION_SCALE_3" val="125"/>
  <p:tag name="ANNOTATION_BORDER_ALPHA_3" val="100"/>
  <p:tag name="ANNOTATION_BORDER_COLOR_3" val="16777215"/>
  <p:tag name="ANNOTATION_FILL_COLOR_3" val="49407"/>
  <p:tag name="ANNOTATION_FILL_ALPHA_3" val="100"/>
  <p:tag name="ANNOTATION_BORDER_WIDTH_3" val="2"/>
  <p:tag name="ANNOTATION_TYPE_4" val="0"/>
  <p:tag name="ANNOTATION_START_4" val="13,0"/>
  <p:tag name="ANNOTATION_TOP_4" val="251,3"/>
  <p:tag name="ANNOTATION_LEFT_4" val="179,0"/>
  <p:tag name="ANNOTATION_WIDTH_4" val="108,3"/>
  <p:tag name="ANNOTATION_HEIGHT_4" val="108,0"/>
  <p:tag name="ANNOTATION_ANIMATION_4" val="4"/>
  <p:tag name="ANNOTATION_ROTATION_4" val="0"/>
  <p:tag name="ANNOTATION_SUB_TYPE_4" val="7"/>
  <p:tag name="ANNOTATION_LOOP_COUNT_4" val="1"/>
  <p:tag name="ANNOTATION_BOX_RADIUS_4" val="0"/>
  <p:tag name="ANNOTATION_SCALE_4" val="125"/>
  <p:tag name="ANNOTATION_BORDER_ALPHA_4" val="100"/>
  <p:tag name="ANNOTATION_BORDER_COLOR_4" val="16777215"/>
  <p:tag name="ANNOTATION_FILL_COLOR_4" val="49407"/>
  <p:tag name="ANNOTATION_FILL_ALPHA_4" val="100"/>
  <p:tag name="ANNOTATION_BORDER_WIDTH_4" val="2"/>
  <p:tag name="ANNOTATION_TYPE_1" val="0"/>
  <p:tag name="ANNOTATION_START_1" val="13,0"/>
  <p:tag name="ANNOTATION_END_1" val="-1,0"/>
  <p:tag name="ANNOTATION_TOP_1" val="236,9"/>
  <p:tag name="ANNOTATION_LEFT_1" val="189,8"/>
  <p:tag name="ANNOTATION_WIDTH_1" val="108,3"/>
  <p:tag name="ANNOTATION_HEIGHT_1" val="108,0"/>
  <p:tag name="ANNOTATION_ANIMATION_1" val="3"/>
  <p:tag name="ANNOTATION_ROTATION_1" val="135"/>
  <p:tag name="ANNOTATION_SUB_TYPE_1" val="1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TYPE_2" val="0"/>
  <p:tag name="ANNOTATION_START_2" val="19,0"/>
  <p:tag name="ANNOTATION_END_2" val="31,0"/>
  <p:tag name="ANNOTATION_TOP_2" val="364,3"/>
  <p:tag name="ANNOTATION_LEFT_2" val="534,9"/>
  <p:tag name="ANNOTATION_WIDTH_2" val="108,3"/>
  <p:tag name="ANNOTATION_HEIGHT_2" val="108,0"/>
  <p:tag name="ANNOTATION_ANIMATION_2" val="3"/>
  <p:tag name="ANNOTATION_ROTATION_2" val="180"/>
  <p:tag name="ANNOTATION_SUB_TYPE_2" val="1"/>
  <p:tag name="ANNOTATION_LOOP_COUNT_2" val="1"/>
  <p:tag name="ANNOTATION_BOX_RADIUS_2" val="0"/>
  <p:tag name="ANNOTATION_SCALE_2" val="125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COUNT" val="2"/>
  <p:tag name="ARTICULATE_SLIDE_PAUSE" val="0"/>
  <p:tag name="ARTICULATE_NAV_LEVEL" val="2"/>
  <p:tag name="ARTICULATE_PLAYLIST_ID" val="-1"/>
  <p:tag name="ARTICULATE_LOCK_SLIDE" val="0"/>
  <p:tag name="ARTICULATE_SLIDE_NAV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ynx\LOCALS~1\Temp\articulate\presenter\imgtemp\PkZoNRvb_fichiers\slide0001_image001.p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7" val="8226"/>
  <p:tag name="BULLET_5" val="8226"/>
  <p:tag name="BULLET_6" val="8226"/>
  <p:tag name="BULLET_1" val="8226"/>
  <p:tag name="BULLET_2" val="8226"/>
  <p:tag name="BULLET_3" val="8226"/>
  <p:tag name="BULLET_4" val="8226"/>
  <p:tag name="MARGIN_1" val="0"/>
  <p:tag name="MARGIN_2" val="18"/>
  <p:tag name="MARGIN_3" val="90"/>
  <p:tag name="MARGIN_4" val="126"/>
  <p:tag name="MARGIN_5" val="162"/>
  <p:tag name="FONT_SIZE" val="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883f05-2364-4529-8a15-bfee8f780c9f"/>
  <p:tag name="AUDIO_ID" val="263"/>
  <p:tag name="TIMELINE" val="1,0/6,6/12,1/15,5/20,7/25,9/30,4"/>
  <p:tag name="ELAPSEDTIME" val="38,6"/>
  <p:tag name="ANNOTATION_TYPE_8" val="0"/>
  <p:tag name="ANNOTATION_START_8" val="17,0"/>
  <p:tag name="ANNOTATION_END_8" val="21,0"/>
  <p:tag name="ANNOTATION_TOP_8" val="374,4"/>
  <p:tag name="ANNOTATION_LEFT_8" val="189,8"/>
  <p:tag name="ANNOTATION_WIDTH_8" val="108,3"/>
  <p:tag name="ANNOTATION_HEIGHT_8" val="108,0"/>
  <p:tag name="ANNOTATION_ANIMATION_8" val="3"/>
  <p:tag name="ANNOTATION_ROTATION_8" val="270"/>
  <p:tag name="ANNOTATION_SUB_TYPE_8" val="1"/>
  <p:tag name="ANNOTATION_LOOP_COUNT_8" val="1"/>
  <p:tag name="ANNOTATION_BOX_RADIUS_8" val="0"/>
  <p:tag name="ANNOTATION_SCALE_8" val="125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TYPE_9" val="0"/>
  <p:tag name="ANNOTATION_START_9" val="21,0"/>
  <p:tag name="ANNOTATION_END_9" val="26,0"/>
  <p:tag name="ANNOTATION_TOP_9" val="335,5"/>
  <p:tag name="ANNOTATION_LEFT_9" val="294,5"/>
  <p:tag name="ANNOTATION_WIDTH_9" val="108,3"/>
  <p:tag name="ANNOTATION_HEIGHT_9" val="108,0"/>
  <p:tag name="ANNOTATION_ANIMATION_9" val="3"/>
  <p:tag name="ANNOTATION_ROTATION_9" val="90"/>
  <p:tag name="ANNOTATION_SUB_TYPE_9" val="1"/>
  <p:tag name="ANNOTATION_LOOP_COUNT_9" val="1"/>
  <p:tag name="ANNOTATION_BOX_RADIUS_9" val="0"/>
  <p:tag name="ANNOTATION_SCALE_9" val="125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TYPE_10" val="0"/>
  <p:tag name="ANNOTATION_START_10" val="26,0"/>
  <p:tag name="ANNOTATION_END_10" val="31,0"/>
  <p:tag name="ANNOTATION_TOP_10" val="360,0"/>
  <p:tag name="ANNOTATION_LEFT_10" val="420,1"/>
  <p:tag name="ANNOTATION_WIDTH_10" val="108,3"/>
  <p:tag name="ANNOTATION_HEIGHT_10" val="108,0"/>
  <p:tag name="ANNOTATION_ANIMATION_10" val="3"/>
  <p:tag name="ANNOTATION_ROTATION_10" val="90"/>
  <p:tag name="ANNOTATION_SUB_TYPE_10" val="1"/>
  <p:tag name="ANNOTATION_LOOP_COUNT_10" val="1"/>
  <p:tag name="ANNOTATION_BOX_RADIUS_10" val="0"/>
  <p:tag name="ANNOTATION_SCALE_10" val="125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TYPE_11" val="0"/>
  <p:tag name="ANNOTATION_START_11" val="31,0"/>
  <p:tag name="ANNOTATION_END_11" val="33,0"/>
  <p:tag name="ANNOTATION_TOP_11" val="114,5"/>
  <p:tag name="ANNOTATION_LEFT_11" val="148,0"/>
  <p:tag name="ANNOTATION_WIDTH_11" val="108,3"/>
  <p:tag name="ANNOTATION_HEIGHT_11" val="108,0"/>
  <p:tag name="ANNOTATION_ANIMATION_11" val="3"/>
  <p:tag name="ANNOTATION_ROTATION_11" val="90"/>
  <p:tag name="ANNOTATION_SUB_TYPE_11" val="1"/>
  <p:tag name="ANNOTATION_LOOP_COUNT_11" val="1"/>
  <p:tag name="ANNOTATION_BOX_RADIUS_11" val="0"/>
  <p:tag name="ANNOTATION_SCALE_11" val="125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TYPE_12" val="0"/>
  <p:tag name="ANNOTATION_START_12" val="33,0"/>
  <p:tag name="ANNOTATION_TOP_12" val="164,9"/>
  <p:tag name="ANNOTATION_LEFT_12" val="96,7"/>
  <p:tag name="ANNOTATION_WIDTH_12" val="108,3"/>
  <p:tag name="ANNOTATION_HEIGHT_12" val="108,0"/>
  <p:tag name="ANNOTATION_ANIMATION_12" val="3"/>
  <p:tag name="ANNOTATION_ROTATION_12" val="0"/>
  <p:tag name="ANNOTATION_SUB_TYPE_12" val="1"/>
  <p:tag name="ANNOTATION_LOOP_COUNT_12" val="1"/>
  <p:tag name="ANNOTATION_BOX_RADIUS_12" val="0"/>
  <p:tag name="ANNOTATION_SCALE_12" val="125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TYPE_1" val="0"/>
  <p:tag name="ANNOTATION_START_1" val="6,0"/>
  <p:tag name="ANNOTATION_END_1" val="13,0"/>
  <p:tag name="ANNOTATION_TOP_1" val="180,7"/>
  <p:tag name="ANNOTATION_LEFT_1" val="46,9"/>
  <p:tag name="ANNOTATION_WIDTH_1" val="108,3"/>
  <p:tag name="ANNOTATION_HEIGHT_1" val="108,0"/>
  <p:tag name="ANNOTATION_ANIMATION_1" val="3"/>
  <p:tag name="ANNOTATION_ROTATION_1" val="90"/>
  <p:tag name="ANNOTATION_SUB_TYPE_1" val="1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TYPE_2" val="0"/>
  <p:tag name="ANNOTATION_START_2" val="13,0"/>
  <p:tag name="ANNOTATION_END_2" val="16,0"/>
  <p:tag name="ANNOTATION_TOP_2" val="369,4"/>
  <p:tag name="ANNOTATION_LEFT_2" val="79,4"/>
  <p:tag name="ANNOTATION_WIDTH_2" val="108,3"/>
  <p:tag name="ANNOTATION_HEIGHT_2" val="108,0"/>
  <p:tag name="ANNOTATION_ANIMATION_2" val="3"/>
  <p:tag name="ANNOTATION_ROTATION_2" val="0"/>
  <p:tag name="ANNOTATION_SUB_TYPE_2" val="1"/>
  <p:tag name="ANNOTATION_LOOP_COUNT_2" val="1"/>
  <p:tag name="ANNOTATION_BOX_RADIUS_2" val="0"/>
  <p:tag name="ANNOTATION_SCALE_2" val="125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TYPE_3" val="0"/>
  <p:tag name="ANNOTATION_START_3" val="16,0"/>
  <p:tag name="ANNOTATION_END_3" val="21,0"/>
  <p:tag name="ANNOTATION_TOP_3" val="373,7"/>
  <p:tag name="ANNOTATION_LEFT_3" val="186,2"/>
  <p:tag name="ANNOTATION_WIDTH_3" val="108,3"/>
  <p:tag name="ANNOTATION_HEIGHT_3" val="108,0"/>
  <p:tag name="ANNOTATION_ANIMATION_3" val="3"/>
  <p:tag name="ANNOTATION_ROTATION_3" val="270"/>
  <p:tag name="ANNOTATION_SUB_TYPE_3" val="1"/>
  <p:tag name="ANNOTATION_LOOP_COUNT_3" val="1"/>
  <p:tag name="ANNOTATION_BOX_RADIUS_3" val="0"/>
  <p:tag name="ANNOTATION_SCALE_3" val="125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TYPE_4" val="0"/>
  <p:tag name="ANNOTATION_START_4" val="21,0"/>
  <p:tag name="ANNOTATION_END_4" val="26,0"/>
  <p:tag name="ANNOTATION_TOP_4" val="339,1"/>
  <p:tag name="ANNOTATION_LEFT_4" val="298,1"/>
  <p:tag name="ANNOTATION_WIDTH_4" val="108,3"/>
  <p:tag name="ANNOTATION_HEIGHT_4" val="108,0"/>
  <p:tag name="ANNOTATION_ANIMATION_4" val="3"/>
  <p:tag name="ANNOTATION_ROTATION_4" val="90"/>
  <p:tag name="ANNOTATION_SUB_TYPE_4" val="1"/>
  <p:tag name="ANNOTATION_LOOP_COUNT_4" val="1"/>
  <p:tag name="ANNOTATION_BOX_RADIUS_4" val="0"/>
  <p:tag name="ANNOTATION_SCALE_4" val="125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TYPE_5" val="0"/>
  <p:tag name="ANNOTATION_START_5" val="26,0"/>
  <p:tag name="ANNOTATION_END_5" val="30,0"/>
  <p:tag name="ANNOTATION_TOP_5" val="362,9"/>
  <p:tag name="ANNOTATION_LEFT_5" val="417,9"/>
  <p:tag name="ANNOTATION_WIDTH_5" val="108,3"/>
  <p:tag name="ANNOTATION_HEIGHT_5" val="108,0"/>
  <p:tag name="ANNOTATION_ANIMATION_5" val="3"/>
  <p:tag name="ANNOTATION_ROTATION_5" val="90"/>
  <p:tag name="ANNOTATION_SUB_TYPE_5" val="1"/>
  <p:tag name="ANNOTATION_LOOP_COUNT_5" val="1"/>
  <p:tag name="ANNOTATION_BOX_RADIUS_5" val="0"/>
  <p:tag name="ANNOTATION_SCALE_5" val="125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TYPE_6" val="0"/>
  <p:tag name="ANNOTATION_START_6" val="30,0"/>
  <p:tag name="ANNOTATION_END_6" val="33,0"/>
  <p:tag name="ANNOTATION_TOP_6" val="123,1"/>
  <p:tag name="ANNOTATION_LEFT_6" val="136,4"/>
  <p:tag name="ANNOTATION_WIDTH_6" val="108,3"/>
  <p:tag name="ANNOTATION_HEIGHT_6" val="108,0"/>
  <p:tag name="ANNOTATION_ANIMATION_6" val="3"/>
  <p:tag name="ANNOTATION_ROTATION_6" val="90"/>
  <p:tag name="ANNOTATION_SUB_TYPE_6" val="1"/>
  <p:tag name="ANNOTATION_LOOP_COUNT_6" val="1"/>
  <p:tag name="ANNOTATION_BOX_RADIUS_6" val="0"/>
  <p:tag name="ANNOTATION_SCALE_6" val="125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TYPE_7" val="0"/>
  <p:tag name="ANNOTATION_START_7" val="33,0"/>
  <p:tag name="ANNOTATION_TOP_7" val="164,2"/>
  <p:tag name="ANNOTATION_LEFT_7" val="72,2"/>
  <p:tag name="ANNOTATION_WIDTH_7" val="108,3"/>
  <p:tag name="ANNOTATION_HEIGHT_7" val="108,0"/>
  <p:tag name="ANNOTATION_ANIMATION_7" val="3"/>
  <p:tag name="ANNOTATION_ROTATION_7" val="0"/>
  <p:tag name="ANNOTATION_SUB_TYPE_7" val="1"/>
  <p:tag name="ANNOTATION_LOOP_COUNT_7" val="1"/>
  <p:tag name="ANNOTATION_BOX_RADIUS_7" val="0"/>
  <p:tag name="ANNOTATION_SCALE_7" val="125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COUNT" val="7"/>
  <p:tag name="ARTICULATE_SLIDE_PAUSE" val="0"/>
  <p:tag name="ARTICULATE_NAV_LEVEL" val="2"/>
  <p:tag name="ARTICULATE_PLAYLIST_ID" val="-1"/>
  <p:tag name="ARTICULATE_LOCK_SLIDE" val="0"/>
  <p:tag name="ARTICULATE_SLIDE_NAV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ynx\LOCALS~1\Temp\articulate\presenter\imgtemp\rBr2MStf_fichiers\slide0001_image001.j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0"/>
  <p:tag name="MARGIN_2" val="18"/>
  <p:tag name="MARGIN_3" val="90"/>
  <p:tag name="MARGIN_4" val="126"/>
  <p:tag name="MARGIN_5" val="162"/>
  <p:tag name="FONT_SIZE" val="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e417dbe-f29e-470c-a955-f4f790415ca6"/>
  <p:tag name="AUDIO_ID" val="306"/>
  <p:tag name="TIMELINE" val="5,9/16,5/28,1"/>
  <p:tag name="ELAPSEDTIME" val="34,7"/>
  <p:tag name="ARTICULATE_SLIDE_PAUSE" val="0"/>
  <p:tag name="ARTICULATE_NAV_LEVEL" val="1"/>
  <p:tag name="ARTICULATE_HIDE_SLIDE" val="0"/>
  <p:tag name="ARTICULATE_PLAYLIST_ID" val="-1"/>
  <p:tag name="ARTICULATE_LOCK_SLIDE" val="0"/>
  <p:tag name="ARTICULATE_SLIDE_NAV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ynx\LOCALS~1\Temp\articulate\presenter\imgtemp\9aHbCfe2_fichiers\slide0001_image001.p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718e7b7-b543-454b-b1c7-6cd466ccd9f1"/>
  <p:tag name="AUDIO_ID" val="308"/>
  <p:tag name="TIMELINE" val="1,0/5,5"/>
  <p:tag name="ELAPSEDTIME" val="13,3"/>
  <p:tag name="ARTICULATE_TITLE_TAG" val="A bientôt !"/>
  <p:tag name="ARTICULATE_SLIDE_PAUSE" val="1"/>
  <p:tag name="ARTICULATE_NAV_LEVEL" val="1"/>
  <p:tag name="ARTICULATE_PLAYLIST_ID" val="-1"/>
  <p:tag name="ARTICULATE_LOCK_SLIDE" val="0"/>
  <p:tag name="ARTICULATE_SLIDE_NAV" val="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OURCE_IMAGE" val="C:\DOCUME~1\Staff01\LOCALS~1\Temp\articulate\presenter\imgtemp\5CBfg8P9_files\slide0001_image001.png"/>
  <p:tag name="ARTICULATE_PUBLISH_MOD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ynx\LOCALS~1\Temp\articulate\presenter\imgtemp\BUg9ERiZ_fichier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ynx\LOCALS~1\Temp\articulate\presenter\imgtemp\Z7OFIBdJ_fichier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ynx\LOCALS~1\Temp\articulate\presenter\imgtemp\iGAKvoKe_fichier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58,5"/>
  <p:tag name="MARGIN_3" val="90"/>
  <p:tag name="MARGIN_4" val="126"/>
  <p:tag name="MARGIN_5" val="162"/>
  <p:tag name="FONT_SIZE" val="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1a04a69-b245-454d-8a02-c5684053b9ab"/>
  <p:tag name="AUDIO_ID" val="260"/>
  <p:tag name="ELAPSEDTIME" val="14,3"/>
  <p:tag name="TIMELINE" val="0,6/8,2/12,9"/>
  <p:tag name="ARTICULATE_TITLE_TAG" val="Formation Transpalette électrique"/>
  <p:tag name="ARTICULATE_NAV_LEVEL" val="1"/>
  <p:tag name="ARTICULATE_PLAYLIST_ID" val="-1"/>
  <p:tag name="ARTICULATE_LOCK_SLIDE" val="0"/>
  <p:tag name="ARTICULATE_SLIDE_PAUSE" val="0"/>
  <p:tag name="ARTICULATE_SLIDE_NAV" val="2"/>
  <p:tag name="TIMING" val="|2|1.2|1.9|1.9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58,5"/>
  <p:tag name="MARGIN_3" val="90"/>
  <p:tag name="MARGIN_4" val="126"/>
  <p:tag name="MARGIN_5" val="162"/>
  <p:tag name="FONT_SIZE" val="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Heavy"/>
        <a:ea typeface=""/>
        <a:cs typeface=""/>
      </a:majorFont>
      <a:minorFont>
        <a:latin typeface="Franklin Gothic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Heavy"/>
        <a:ea typeface=""/>
        <a:cs typeface=""/>
      </a:majorFont>
      <a:minorFont>
        <a:latin typeface="Franklin Gothic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4893</TotalTime>
  <Words>626</Words>
  <Application>Microsoft Office PowerPoint</Application>
  <PresentationFormat>Affichage à l'écran (4:3)</PresentationFormat>
  <Paragraphs>62</Paragraphs>
  <Slides>9</Slides>
  <Notes>9</Notes>
  <HiddenSlides>0</HiddenSlides>
  <MMClips>8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Franklin Gothic Book</vt:lpstr>
      <vt:lpstr>Franklin Gothic Demi</vt:lpstr>
      <vt:lpstr>Franklin Gothic Demi Cond</vt:lpstr>
      <vt:lpstr>Franklin Gothic Heavy</vt:lpstr>
      <vt:lpstr>Trebuchet MS</vt:lpstr>
      <vt:lpstr>Default Design</vt:lpstr>
      <vt:lpstr>1_Default Design</vt:lpstr>
      <vt:lpstr>Présentation PowerPoint</vt:lpstr>
      <vt:lpstr>Présentation PowerPoint</vt:lpstr>
      <vt:lpstr>Présentation PowerPoint</vt:lpstr>
      <vt:lpstr>Cette formation sera prochainement disponible</vt:lpstr>
      <vt:lpstr>Découvrir le Transpalette Electrique  pour les nouveaux Opérateurs</vt:lpstr>
      <vt:lpstr>La Transpalette Electrique</vt:lpstr>
      <vt:lpstr>Composants</vt:lpstr>
      <vt:lpstr>Félicitations !</vt:lpstr>
      <vt:lpstr>A bientôt !</vt:lpstr>
    </vt:vector>
  </TitlesOfParts>
  <Company>Prometheus Training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Schmeer</dc:creator>
  <cp:lastModifiedBy>Eric Malalel</cp:lastModifiedBy>
  <cp:revision>608</cp:revision>
  <dcterms:created xsi:type="dcterms:W3CDTF">2008-06-04T18:28:06Z</dcterms:created>
  <dcterms:modified xsi:type="dcterms:W3CDTF">2024-03-06T19:38:24Z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F6C9F3DB-2BDB-48B0-A4A2-7D42FF60C41F</vt:lpwstr>
  </property>
  <property fmtid="{D5CDD505-2E9C-101B-9397-08002B2CF9AE}" pid="4" name="ArticulatePath">
    <vt:lpwstr>BigBrute_daily demo - Demo Source</vt:lpwstr>
  </property>
  <property fmtid="{D5CDD505-2E9C-101B-9397-08002B2CF9AE}" pid="5" name="ArticulateProjectFull">
    <vt:lpwstr>C:\Documents and Settings\Lynx\Bureau\EM\demonstrations\demo Studio 09\demo finale\BigBrute_daily demo - Demo Source.ppta</vt:lpwstr>
  </property>
</Properties>
</file>